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1211" r:id="rId3"/>
    <p:sldId id="1208" r:id="rId4"/>
    <p:sldId id="1150" r:id="rId5"/>
    <p:sldId id="1158" r:id="rId6"/>
    <p:sldId id="1164" r:id="rId7"/>
  </p:sldIdLst>
  <p:sldSz cx="12192000" cy="6858000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BECE"/>
    <a:srgbClr val="E6E8EE"/>
    <a:srgbClr val="373C4E"/>
    <a:srgbClr val="FCD986"/>
    <a:srgbClr val="FFFEFB"/>
    <a:srgbClr val="FFFCF3"/>
    <a:srgbClr val="FFF6DD"/>
    <a:srgbClr val="A289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3265" autoAdjust="0"/>
  </p:normalViewPr>
  <p:slideViewPr>
    <p:cSldViewPr>
      <p:cViewPr varScale="1">
        <p:scale>
          <a:sx n="64" d="100"/>
          <a:sy n="64" d="100"/>
        </p:scale>
        <p:origin x="-108" y="-8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8" cy="513509"/>
          </a:xfrm>
          <a:prstGeom prst="rect">
            <a:avLst/>
          </a:prstGeom>
        </p:spPr>
        <p:txBody>
          <a:bodyPr vert="horz" lIns="94767" tIns="47383" rIns="94767" bIns="4738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8" cy="513509"/>
          </a:xfrm>
          <a:prstGeom prst="rect">
            <a:avLst/>
          </a:prstGeom>
        </p:spPr>
        <p:txBody>
          <a:bodyPr vert="horz" lIns="94767" tIns="47383" rIns="94767" bIns="47383" rtlCol="0"/>
          <a:lstStyle>
            <a:lvl1pPr algn="r">
              <a:defRPr sz="1100"/>
            </a:lvl1pPr>
          </a:lstStyle>
          <a:p>
            <a:fld id="{1F22B788-E13E-45DD-8F08-43BC3A7A450F}" type="datetimeFigureOut">
              <a:rPr lang="ru-RU" smtClean="0"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20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7" tIns="47383" rIns="94767" bIns="4738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4767" tIns="47383" rIns="94767" bIns="4738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9"/>
            <a:ext cx="3078428" cy="513508"/>
          </a:xfrm>
          <a:prstGeom prst="rect">
            <a:avLst/>
          </a:prstGeom>
        </p:spPr>
        <p:txBody>
          <a:bodyPr vert="horz" lIns="94767" tIns="47383" rIns="94767" bIns="4738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992" y="9721109"/>
            <a:ext cx="3078428" cy="513508"/>
          </a:xfrm>
          <a:prstGeom prst="rect">
            <a:avLst/>
          </a:prstGeom>
        </p:spPr>
        <p:txBody>
          <a:bodyPr vert="horz" lIns="94767" tIns="47383" rIns="94767" bIns="47383" rtlCol="0" anchor="b"/>
          <a:lstStyle>
            <a:lvl1pPr algn="r">
              <a:defRPr sz="1100"/>
            </a:lvl1pPr>
          </a:lstStyle>
          <a:p>
            <a:fld id="{FAC64419-5424-4764-AD52-AC85B80C50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64419-5424-4764-AD52-AC85B80C503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21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64419-5424-4764-AD52-AC85B80C503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05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392" y="910242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rgbClr val="373C4E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091" y="3429000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373C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6802A446-9344-4990-B77A-A380C1147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091" y="548680"/>
            <a:ext cx="1800199" cy="439028"/>
          </a:xfrm>
          <a:prstGeom prst="rect">
            <a:avLst/>
          </a:prstGeom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38F3B46-C634-42E9-B0C4-9D1D81784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091" y="5765195"/>
            <a:ext cx="4114800" cy="365125"/>
          </a:xfrm>
        </p:spPr>
        <p:txBody>
          <a:bodyPr/>
          <a:lstStyle>
            <a:lvl1pPr algn="l">
              <a:defRPr sz="1400">
                <a:solidFill>
                  <a:srgbClr val="A28958"/>
                </a:solidFill>
              </a:defRPr>
            </a:lvl1pPr>
          </a:lstStyle>
          <a:p>
            <a:r>
              <a:rPr lang="ru-RU" dirty="0"/>
              <a:t>Москва</a:t>
            </a:r>
          </a:p>
          <a:p>
            <a:r>
              <a:rPr lang="ru-RU" sz="1600" dirty="0"/>
              <a:t>Дата</a:t>
            </a:r>
          </a:p>
        </p:txBody>
      </p:sp>
    </p:spTree>
    <p:extLst>
      <p:ext uri="{BB962C8B-B14F-4D97-AF65-F5344CB8AC3E}">
        <p14:creationId xmlns:p14="http://schemas.microsoft.com/office/powerpoint/2010/main" val="346614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556792"/>
            <a:ext cx="10715843" cy="4442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73C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BECF763-8044-4E42-A556-EF8ADABD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913" y="614452"/>
            <a:ext cx="5977880" cy="44424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8958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B3747C64-35C0-466D-8F0C-1E4BEA532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44182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A28958"/>
                </a:solidFill>
              </a:defRPr>
            </a:lvl1pPr>
          </a:lstStyle>
          <a:p>
            <a:fld id="{A3699EA8-3079-483B-8494-DB3576BCABC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5B6E273A-38C1-4998-B856-17CAD523C7F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96752"/>
            <a:ext cx="5977880" cy="0"/>
          </a:xfrm>
          <a:prstGeom prst="line">
            <a:avLst/>
          </a:prstGeom>
          <a:ln>
            <a:solidFill>
              <a:srgbClr val="373C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Изображение выглядит как комна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693C215A-716A-4630-AA23-5D9D2BCFE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644" y="614452"/>
            <a:ext cx="401738" cy="444319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8D2D0D9-39C3-455A-A028-F4E5F9DF30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1538" y="2278087"/>
            <a:ext cx="10715844" cy="39592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 lang="ru-RU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9186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BECF763-8044-4E42-A556-EF8ADABD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913" y="614452"/>
            <a:ext cx="5977880" cy="44424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8958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B3747C64-35C0-466D-8F0C-1E4BEA532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44182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A28958"/>
                </a:solidFill>
              </a:defRPr>
            </a:lvl1pPr>
          </a:lstStyle>
          <a:p>
            <a:fld id="{A3699EA8-3079-483B-8494-DB3576BCABC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5B6E273A-38C1-4998-B856-17CAD523C7F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96752"/>
            <a:ext cx="5977880" cy="0"/>
          </a:xfrm>
          <a:prstGeom prst="line">
            <a:avLst/>
          </a:prstGeom>
          <a:ln>
            <a:solidFill>
              <a:srgbClr val="373C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Изображение выглядит как комна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693C215A-716A-4630-AA23-5D9D2BCFE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644" y="614452"/>
            <a:ext cx="401738" cy="444319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8D2D0D9-39C3-455A-A028-F4E5F9DF30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1538" y="1484785"/>
            <a:ext cx="10715844" cy="4752528"/>
          </a:xfrm>
          <a:prstGeom prst="rect">
            <a:avLst/>
          </a:prstGeom>
        </p:spPr>
        <p:txBody>
          <a:bodyPr/>
          <a:lstStyle>
            <a:lvl1pPr marL="285750" indent="-28575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lang="ru-RU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9142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0913" y="1556166"/>
            <a:ext cx="4753744" cy="4442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73C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4BECF763-8044-4E42-A556-EF8ADABD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913" y="614452"/>
            <a:ext cx="5977880" cy="44424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8958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B3747C64-35C0-466D-8F0C-1E4BEA532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44182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A28958"/>
                </a:solidFill>
              </a:defRPr>
            </a:lvl1pPr>
          </a:lstStyle>
          <a:p>
            <a:fld id="{A3699EA8-3079-483B-8494-DB3576BCABC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5B6E273A-38C1-4998-B856-17CAD523C7F9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96752"/>
            <a:ext cx="5977880" cy="0"/>
          </a:xfrm>
          <a:prstGeom prst="line">
            <a:avLst/>
          </a:prstGeom>
          <a:ln>
            <a:solidFill>
              <a:srgbClr val="373C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Изображение выглядит как комна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693C215A-716A-4630-AA23-5D9D2BCFE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644" y="614452"/>
            <a:ext cx="401738" cy="444319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8D2D0D9-39C3-455A-A028-F4E5F9DF30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1538" y="2278087"/>
            <a:ext cx="4719637" cy="39592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 lang="ru-RU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Текст 4">
            <a:extLst>
              <a:ext uri="{FF2B5EF4-FFF2-40B4-BE49-F238E27FC236}">
                <a16:creationId xmlns:a16="http://schemas.microsoft.com/office/drawing/2014/main" xmlns="" id="{5CE38989-1CC8-4BEC-9BA0-AEC2CF2B00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49496" y="2278087"/>
            <a:ext cx="4719637" cy="395922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  <a:defRPr lang="ru-RU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algn="l" defTabSz="914400" rtl="0" eaLnBrk="1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 lang="ru-RU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8595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913" y="614452"/>
            <a:ext cx="5977880" cy="44424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8958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44182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A28958"/>
                </a:solidFill>
              </a:defRPr>
            </a:lvl1pPr>
          </a:lstStyle>
          <a:p>
            <a:fld id="{A3699EA8-3079-483B-8494-DB3576BCABC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05951BFA-5EB0-4BD7-95B3-AE4D2C8DC2DF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96752"/>
            <a:ext cx="5977880" cy="0"/>
          </a:xfrm>
          <a:prstGeom prst="line">
            <a:avLst/>
          </a:prstGeom>
          <a:ln>
            <a:solidFill>
              <a:srgbClr val="373C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Изображение выглядит как комна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A41AB0A0-0B71-455D-9501-131F8C2E75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644" y="614452"/>
            <a:ext cx="401738" cy="444319"/>
          </a:xfrm>
          <a:prstGeom prst="rect">
            <a:avLst/>
          </a:prstGeom>
        </p:spPr>
      </p:pic>
      <p:sp>
        <p:nvSpPr>
          <p:cNvPr id="12" name="Объект 11">
            <a:extLst>
              <a:ext uri="{FF2B5EF4-FFF2-40B4-BE49-F238E27FC236}">
                <a16:creationId xmlns:a16="http://schemas.microsoft.com/office/drawing/2014/main" xmlns="" id="{64C0CC83-2E54-4936-916C-6E8271E3C0B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70913" y="1615157"/>
            <a:ext cx="10714038" cy="432117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957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аблица 14">
            <a:extLst>
              <a:ext uri="{FF2B5EF4-FFF2-40B4-BE49-F238E27FC236}">
                <a16:creationId xmlns:a16="http://schemas.microsoft.com/office/drawing/2014/main" xmlns="" id="{D84398DA-5060-4782-B3D7-3FA80F1E73CF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0" y="1580309"/>
            <a:ext cx="10841711" cy="439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ru-RU"/>
              <a:t>Вставка таблицы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913" y="614452"/>
            <a:ext cx="5945167" cy="44431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8958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44182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A28958"/>
                </a:solidFill>
              </a:defRPr>
            </a:lvl1pPr>
          </a:lstStyle>
          <a:p>
            <a:fld id="{A3699EA8-3079-483B-8494-DB3576BCABC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05951BFA-5EB0-4BD7-95B3-AE4D2C8DC2DF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96752"/>
            <a:ext cx="5977880" cy="0"/>
          </a:xfrm>
          <a:prstGeom prst="line">
            <a:avLst/>
          </a:prstGeom>
          <a:ln>
            <a:solidFill>
              <a:srgbClr val="373C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Изображение выглядит как комна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A41AB0A0-0B71-455D-9501-131F8C2E75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644" y="614452"/>
            <a:ext cx="401738" cy="44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3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схе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913" y="614452"/>
            <a:ext cx="5945167" cy="44431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A28958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44182" y="64928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A28958"/>
                </a:solidFill>
              </a:defRPr>
            </a:lvl1pPr>
          </a:lstStyle>
          <a:p>
            <a:fld id="{A3699EA8-3079-483B-8494-DB3576BCABC5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05951BFA-5EB0-4BD7-95B3-AE4D2C8DC2DF}"/>
              </a:ext>
            </a:extLst>
          </p:cNvPr>
          <p:cNvCxnSpPr>
            <a:cxnSpLocks/>
          </p:cNvCxnSpPr>
          <p:nvPr userDrawn="1"/>
        </p:nvCxnSpPr>
        <p:spPr>
          <a:xfrm>
            <a:off x="838200" y="1196752"/>
            <a:ext cx="5977880" cy="0"/>
          </a:xfrm>
          <a:prstGeom prst="line">
            <a:avLst/>
          </a:prstGeom>
          <a:ln>
            <a:solidFill>
              <a:srgbClr val="373C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Изображение выглядит как комна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A41AB0A0-0B71-455D-9501-131F8C2E75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644" y="614452"/>
            <a:ext cx="401738" cy="444319"/>
          </a:xfrm>
          <a:prstGeom prst="rect">
            <a:avLst/>
          </a:prstGeom>
        </p:spPr>
      </p:pic>
      <p:sp>
        <p:nvSpPr>
          <p:cNvPr id="11" name="Рисунок SmartArt 10">
            <a:extLst>
              <a:ext uri="{FF2B5EF4-FFF2-40B4-BE49-F238E27FC236}">
                <a16:creationId xmlns:a16="http://schemas.microsoft.com/office/drawing/2014/main" xmlns="" id="{DFF2BF4C-276C-4DB6-B7C8-B178F6BEE1CB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838200" y="1668240"/>
            <a:ext cx="10748963" cy="43531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ru-RU"/>
              <a:t>Вставка рисунка SmartArt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21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E887DB-2666-4D17-A9B7-77FEB2AC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EE1523E-97BC-4548-A98F-CB12BBD1B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80176" y="633361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51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3" r:id="rId4"/>
    <p:sldLayoutId id="2147483650" r:id="rId5"/>
    <p:sldLayoutId id="2147483651" r:id="rId6"/>
    <p:sldLayoutId id="2147483652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rgbClr val="373C4E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hyperlink" Target="https://commons.wikimedia.org/wiki/File:Emoji_u261d.sv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ACFA00-91DE-4DE1-B161-664BD5443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400" y="2420888"/>
            <a:ext cx="10513168" cy="2448272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Calibri (Заголовки)"/>
                <a:cs typeface="Calibri Light" panose="020F0302020204030204" pitchFamily="34" charset="0"/>
              </a:rPr>
              <a:t>Регуляторные предпосылки становления цифрового финансового рынка в РФ</a:t>
            </a:r>
            <a:r>
              <a:rPr lang="ru-RU" sz="4000" dirty="0">
                <a:latin typeface="Calibri (Заголовки)"/>
              </a:rPr>
              <a:t/>
            </a:r>
            <a:br>
              <a:rPr lang="ru-RU" sz="4000" dirty="0">
                <a:latin typeface="Calibri (Заголовки)"/>
              </a:rPr>
            </a:br>
            <a:r>
              <a:rPr lang="ru-RU" sz="1400" dirty="0">
                <a:solidFill>
                  <a:schemeClr val="bg1"/>
                </a:solidFill>
                <a:latin typeface="Calibri (Заголовки)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Calibri (Заголовки)"/>
              </a:rPr>
            </a:br>
            <a:r>
              <a:rPr lang="ru-RU" sz="1400" dirty="0">
                <a:solidFill>
                  <a:schemeClr val="bg1"/>
                </a:solidFill>
                <a:latin typeface="Calibri (Заголовки)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Calibri (Заголовки)"/>
              </a:rPr>
            </a:br>
            <a:r>
              <a:rPr lang="ru-RU" sz="3200" dirty="0">
                <a:latin typeface="Calibri (Заголовки)"/>
                <a:cs typeface="Calibri Light" panose="020F0302020204030204" pitchFamily="34" charset="0"/>
              </a:rPr>
              <a:t>Алевтина Камелькова</a:t>
            </a:r>
            <a:br>
              <a:rPr lang="ru-RU" sz="3200" dirty="0">
                <a:latin typeface="Calibri (Заголовки)"/>
                <a:cs typeface="Calibri Light" panose="020F0302020204030204" pitchFamily="34" charset="0"/>
              </a:rPr>
            </a:br>
            <a:r>
              <a:rPr lang="ru-RU" sz="3200" dirty="0">
                <a:latin typeface="Calibri (Заголовки)"/>
                <a:cs typeface="Calibri Light" panose="020F0302020204030204" pitchFamily="34" charset="0"/>
              </a:rPr>
              <a:t/>
            </a:r>
            <a:br>
              <a:rPr lang="ru-RU" sz="3200" dirty="0">
                <a:latin typeface="Calibri (Заголовки)"/>
                <a:cs typeface="Calibri Light" panose="020F0302020204030204" pitchFamily="34" charset="0"/>
              </a:rPr>
            </a:br>
            <a:r>
              <a:rPr lang="ru-RU" sz="2000" i="1" dirty="0">
                <a:latin typeface="Calibri (Заголовки)"/>
                <a:cs typeface="Calibri Light" panose="020F0302020204030204" pitchFamily="34" charset="0"/>
              </a:rPr>
              <a:t>Основатель и управляющий партнер Findustrial Consulting Group </a:t>
            </a:r>
            <a:br>
              <a:rPr lang="ru-RU" sz="2000" i="1" dirty="0">
                <a:latin typeface="Calibri (Заголовки)"/>
                <a:cs typeface="Calibri Light" panose="020F0302020204030204" pitchFamily="34" charset="0"/>
              </a:rPr>
            </a:br>
            <a:r>
              <a:rPr lang="ru-RU" sz="1800" i="1" dirty="0">
                <a:latin typeface="Calibri (Заголовки)"/>
                <a:cs typeface="Calibri Light" panose="020F0302020204030204" pitchFamily="34" charset="0"/>
              </a:rPr>
              <a:t>Член Экспертного совета при Координационном совете РСПП по вопросам цифровизации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D5366AE4-4526-4CEE-8C1C-FB458BD2E2B1}"/>
              </a:ext>
            </a:extLst>
          </p:cNvPr>
          <p:cNvSpPr txBox="1">
            <a:spLocks/>
          </p:cNvSpPr>
          <p:nvPr/>
        </p:nvSpPr>
        <p:spPr>
          <a:xfrm>
            <a:off x="695400" y="5661248"/>
            <a:ext cx="3115072" cy="5040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dirty="0">
                <a:solidFill>
                  <a:srgbClr val="B49F75"/>
                </a:solidFill>
                <a:latin typeface="Calibri" pitchFamily="34" charset="0"/>
                <a:cs typeface="Calibri" pitchFamily="34" charset="0"/>
              </a:rPr>
              <a:t>Москва</a:t>
            </a:r>
            <a:endParaRPr lang="en-US" sz="1600" dirty="0">
              <a:solidFill>
                <a:srgbClr val="B49F75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B49F75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ru-RU" sz="1600" dirty="0">
                <a:solidFill>
                  <a:srgbClr val="B49F75"/>
                </a:solidFill>
                <a:latin typeface="Calibri" pitchFamily="34" charset="0"/>
                <a:cs typeface="Calibri" pitchFamily="34" charset="0"/>
              </a:rPr>
              <a:t>8 мая </a:t>
            </a:r>
            <a:r>
              <a:rPr lang="en-US" sz="1600" dirty="0">
                <a:solidFill>
                  <a:srgbClr val="B49F75"/>
                </a:solidFill>
                <a:latin typeface="Calibri" pitchFamily="34" charset="0"/>
                <a:cs typeface="Calibri" pitchFamily="34" charset="0"/>
              </a:rPr>
              <a:t>202</a:t>
            </a:r>
            <a:r>
              <a:rPr lang="ru-RU" sz="1600" dirty="0">
                <a:solidFill>
                  <a:srgbClr val="B49F75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sz="1600" dirty="0">
              <a:solidFill>
                <a:srgbClr val="B49F75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46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70FCAB-42EB-4FC3-9B68-2B7651EC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518133"/>
            <a:ext cx="8928992" cy="246572"/>
          </a:xfrm>
        </p:spPr>
        <p:txBody>
          <a:bodyPr>
            <a:noAutofit/>
          </a:bodyPr>
          <a:lstStyle/>
          <a:p>
            <a:r>
              <a:rPr lang="ru-RU" sz="2400" dirty="0"/>
              <a:t>Регулирование цифровых прав в РФ во временном контексте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EC95AF9E-CF56-465B-9C7F-3D1C8EDA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99EA8-3079-483B-8494-DB3576BCABC5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88C8862D-3733-49FB-833E-C19DB66D4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67193"/>
              </p:ext>
            </p:extLst>
          </p:nvPr>
        </p:nvGraphicFramePr>
        <p:xfrm>
          <a:off x="795370" y="1412776"/>
          <a:ext cx="10819973" cy="4611797"/>
        </p:xfrm>
        <a:graphic>
          <a:graphicData uri="http://schemas.openxmlformats.org/drawingml/2006/table">
            <a:tbl>
              <a:tblPr firstRow="1" bandRow="1"/>
              <a:tblGrid>
                <a:gridCol w="476094">
                  <a:extLst>
                    <a:ext uri="{9D8B030D-6E8A-4147-A177-3AD203B41FA5}">
                      <a16:colId xmlns:a16="http://schemas.microsoft.com/office/drawing/2014/main" xmlns="" val="1955746184"/>
                    </a:ext>
                  </a:extLst>
                </a:gridCol>
                <a:gridCol w="1246832">
                  <a:extLst>
                    <a:ext uri="{9D8B030D-6E8A-4147-A177-3AD203B41FA5}">
                      <a16:colId xmlns:a16="http://schemas.microsoft.com/office/drawing/2014/main" xmlns="" val="2506347596"/>
                    </a:ext>
                  </a:extLst>
                </a:gridCol>
                <a:gridCol w="2237514">
                  <a:extLst>
                    <a:ext uri="{9D8B030D-6E8A-4147-A177-3AD203B41FA5}">
                      <a16:colId xmlns:a16="http://schemas.microsoft.com/office/drawing/2014/main" xmlns="" val="3171996362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954842132"/>
                    </a:ext>
                  </a:extLst>
                </a:gridCol>
                <a:gridCol w="3763189">
                  <a:extLst>
                    <a:ext uri="{9D8B030D-6E8A-4147-A177-3AD203B41FA5}">
                      <a16:colId xmlns:a16="http://schemas.microsoft.com/office/drawing/2014/main" xmlns="" val="1060480328"/>
                    </a:ext>
                  </a:extLst>
                </a:gridCol>
              </a:tblGrid>
              <a:tr h="50230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№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373C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3C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Период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3C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Изменения российского законодательства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3C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Триггеры на мировом рынке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3C4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Основные задачи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3C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4190476"/>
                  </a:ext>
                </a:extLst>
              </a:tr>
              <a:tr h="87153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rgbClr val="373C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3C4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2017- первая половина 2018 года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Поправки в ГК о цифровых правах (ст. 128, 141.1 ГК) и смарт-контрактах (</a:t>
                      </a:r>
                      <a:r>
                        <a:rPr lang="ru-RU" sz="1200" dirty="0" err="1"/>
                        <a:t>абз</a:t>
                      </a:r>
                      <a:r>
                        <a:rPr lang="ru-RU" sz="1200" dirty="0"/>
                        <a:t>. 2 ст. 309 ГК)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Нерегулируемый «</a:t>
                      </a:r>
                      <a:r>
                        <a:rPr lang="en-US" sz="1200" dirty="0"/>
                        <a:t>ICO-</a:t>
                      </a:r>
                      <a:r>
                        <a:rPr lang="ru-RU" sz="1200" dirty="0"/>
                        <a:t>бум», взрыв альтернативной ликвидности на рынке, </a:t>
                      </a:r>
                      <a:r>
                        <a:rPr lang="en-US" sz="1200" dirty="0"/>
                        <a:t>blockchain as a</a:t>
                      </a:r>
                      <a:r>
                        <a:rPr lang="ru-RU" sz="1200" dirty="0"/>
                        <a:t> </a:t>
                      </a:r>
                      <a:r>
                        <a:rPr lang="en-US" sz="1200" dirty="0"/>
                        <a:t>buzzword</a:t>
                      </a:r>
                      <a:r>
                        <a:rPr lang="ru-RU" sz="120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Защита инвесторов, восстановить управляемость финансового рынка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0014050"/>
                  </a:ext>
                </a:extLst>
              </a:tr>
              <a:tr h="9138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rgbClr val="373C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3C4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Вторая половина 2018 - 2019 год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B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Закон о краудфандинге (в части утилитарных цифровых прав)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B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Зарождается регулируемый мировой рынок цифровых активов, торговля деривативами на криптовалюты, идеи расчетных токенов </a:t>
                      </a:r>
                      <a:r>
                        <a:rPr lang="en-US" sz="1200" dirty="0"/>
                        <a:t>IT-</a:t>
                      </a:r>
                      <a:r>
                        <a:rPr lang="ru-RU" sz="1200" dirty="0"/>
                        <a:t>гигантов (</a:t>
                      </a:r>
                      <a:r>
                        <a:rPr lang="en-US" sz="1200" dirty="0"/>
                        <a:t>Facebook, Telegram)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B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«</a:t>
                      </a:r>
                      <a:r>
                        <a:rPr lang="en-US" sz="1200" dirty="0"/>
                        <a:t>FOMO</a:t>
                      </a:r>
                      <a:r>
                        <a:rPr lang="ru-RU" sz="1200" dirty="0"/>
                        <a:t>»</a:t>
                      </a:r>
                      <a:r>
                        <a:rPr lang="en-US" sz="1200" dirty="0"/>
                        <a:t> (</a:t>
                      </a:r>
                      <a:r>
                        <a:rPr lang="ru-RU" sz="1200" dirty="0"/>
                        <a:t>страх упустить возможность), понять место цифровых прав в системе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B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4506016"/>
                  </a:ext>
                </a:extLst>
              </a:tr>
              <a:tr h="106520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rgbClr val="373C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3C4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Первая половина 2020 года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Принятие закона о ЦФА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«Обеление» и «взросление» рынка цифровых активов: появление большого количества институциональных игроков, достаточно массовое получение «серьезных» регуляторных лицензий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8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Создание условий и возможностей для выпуска цифровых активов в РФ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0445873"/>
                  </a:ext>
                </a:extLst>
              </a:tr>
              <a:tr h="125887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rgbClr val="373C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3C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73C4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Вторая половина 2020 – 2021 годы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3C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B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Подзаконные акты Банка России и иных регуляторов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3C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B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Более глубокое, специальное регулирование рынка цифровых активов, </a:t>
                      </a:r>
                      <a:r>
                        <a:rPr lang="en-US" sz="1200" dirty="0"/>
                        <a:t>CBDC (</a:t>
                      </a:r>
                      <a:r>
                        <a:rPr lang="ru-RU" sz="1200" dirty="0"/>
                        <a:t>Китай)</a:t>
                      </a:r>
                      <a:r>
                        <a:rPr lang="en-US" sz="1200" dirty="0"/>
                        <a:t>, </a:t>
                      </a:r>
                      <a:r>
                        <a:rPr lang="ru-RU" sz="1200" dirty="0"/>
                        <a:t>первое </a:t>
                      </a:r>
                      <a:r>
                        <a:rPr lang="en-US" sz="1200" dirty="0"/>
                        <a:t>IPO </a:t>
                      </a:r>
                      <a:r>
                        <a:rPr lang="ru-RU" sz="1200" dirty="0"/>
                        <a:t>криптобиржи (</a:t>
                      </a:r>
                      <a:r>
                        <a:rPr lang="en-US" sz="1200" dirty="0"/>
                        <a:t>Coinbase)</a:t>
                      </a:r>
                      <a:r>
                        <a:rPr lang="ru-RU" sz="1200" dirty="0"/>
                        <a:t>, </a:t>
                      </a:r>
                      <a:r>
                        <a:rPr lang="en-US" sz="1200" dirty="0"/>
                        <a:t>DeFi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3C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BEC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/>
                        <a:t>Сохранение возможностей, предоставленных Законом о ЦФА, встраивание российских цифровых проектов в гонку решений в области Финтех, развитие финансового рынка за счет появления новых инструментов, один из пробелов – допуск иностранных токенов к обращению в РФ*</a:t>
                      </a:r>
                    </a:p>
                  </a:txBody>
                  <a:tcPr>
                    <a:lnL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6E8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73C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B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556689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7C58A67-AACE-42CA-A44A-9F4A2D770318}"/>
              </a:ext>
            </a:extLst>
          </p:cNvPr>
          <p:cNvSpPr txBox="1"/>
          <p:nvPr/>
        </p:nvSpPr>
        <p:spPr>
          <a:xfrm>
            <a:off x="795370" y="6141204"/>
            <a:ext cx="103411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* Часть 1 ст. 10 Закона о ЦФА позволяет допускать</a:t>
            </a:r>
            <a:r>
              <a:rPr lang="en-US" sz="1100" dirty="0"/>
              <a:t> </a:t>
            </a:r>
            <a:r>
              <a:rPr lang="ru-RU" sz="1100" dirty="0"/>
              <a:t>ЦФА, выпущенные в информационных системах, организованных в соответствии с иностранным правом, к обращению в РФ. Во многих иностранных юрисдикциях ЦФА ≈</a:t>
            </a:r>
            <a:r>
              <a:rPr lang="en-US" sz="1100" dirty="0"/>
              <a:t> </a:t>
            </a:r>
            <a:r>
              <a:rPr lang="ru-RU" sz="1100" dirty="0"/>
              <a:t>ценная бумага =</a:t>
            </a:r>
            <a:r>
              <a:rPr lang="en-US" sz="1100" dirty="0"/>
              <a:t>&gt; </a:t>
            </a:r>
            <a:r>
              <a:rPr lang="ru-RU" sz="1100" dirty="0"/>
              <a:t>возникает выбор между допуском иностранной ценной бумаги в порядке ст. 51.1 Закона о РЦБ и допуском иностранного ЦФА по Закону о ЦФА.</a:t>
            </a:r>
          </a:p>
        </p:txBody>
      </p:sp>
    </p:spTree>
    <p:extLst>
      <p:ext uri="{BB962C8B-B14F-4D97-AF65-F5344CB8AC3E}">
        <p14:creationId xmlns:p14="http://schemas.microsoft.com/office/powerpoint/2010/main" val="3622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Прямоугольник: скругленные углы 224">
            <a:extLst>
              <a:ext uri="{FF2B5EF4-FFF2-40B4-BE49-F238E27FC236}">
                <a16:creationId xmlns:a16="http://schemas.microsoft.com/office/drawing/2014/main" xmlns="" id="{278B21F2-DA8A-4BE5-93FA-B44821A814A0}"/>
              </a:ext>
            </a:extLst>
          </p:cNvPr>
          <p:cNvSpPr/>
          <p:nvPr/>
        </p:nvSpPr>
        <p:spPr>
          <a:xfrm>
            <a:off x="551384" y="1708130"/>
            <a:ext cx="6491850" cy="4961230"/>
          </a:xfrm>
          <a:prstGeom prst="roundRect">
            <a:avLst>
              <a:gd name="adj" fmla="val 4201"/>
            </a:avLst>
          </a:prstGeom>
          <a:solidFill>
            <a:schemeClr val="bg1"/>
          </a:solidFill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70FCAB-42EB-4FC3-9B68-2B7651ECE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518132"/>
            <a:ext cx="10513167" cy="455668"/>
          </a:xfrm>
        </p:spPr>
        <p:txBody>
          <a:bodyPr>
            <a:noAutofit/>
          </a:bodyPr>
          <a:lstStyle/>
          <a:p>
            <a:r>
              <a:rPr lang="ru-RU" sz="2800" dirty="0"/>
              <a:t>Российский подход в международном контексте регулирования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EC95AF9E-CF56-465B-9C7F-3D1C8EDA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44182" y="6592267"/>
            <a:ext cx="2743200" cy="365125"/>
          </a:xfrm>
        </p:spPr>
        <p:txBody>
          <a:bodyPr/>
          <a:lstStyle/>
          <a:p>
            <a:fld id="{A3699EA8-3079-483B-8494-DB3576BCABC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xmlns="" id="{18A2813A-0806-4A50-AED3-B52BA9FD08BB}"/>
              </a:ext>
            </a:extLst>
          </p:cNvPr>
          <p:cNvSpPr/>
          <p:nvPr/>
        </p:nvSpPr>
        <p:spPr>
          <a:xfrm>
            <a:off x="2778030" y="1907962"/>
            <a:ext cx="1168715" cy="686302"/>
          </a:xfrm>
          <a:prstGeom prst="roundRect">
            <a:avLst/>
          </a:prstGeom>
          <a:solidFill>
            <a:srgbClr val="E6E8EE"/>
          </a:solidFill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Cambria" panose="02040503050406030204" pitchFamily="18" charset="0"/>
                <a:cs typeface="Calibri" panose="020F0502020204030204" pitchFamily="34" charset="0"/>
              </a:rPr>
              <a:t>Token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xmlns="" id="{3FE2F096-C4E6-4CFF-87F4-7B570B48BD84}"/>
              </a:ext>
            </a:extLst>
          </p:cNvPr>
          <p:cNvSpPr/>
          <p:nvPr/>
        </p:nvSpPr>
        <p:spPr>
          <a:xfrm>
            <a:off x="2761741" y="2846215"/>
            <a:ext cx="1168868" cy="738928"/>
          </a:xfrm>
          <a:prstGeom prst="roundRect">
            <a:avLst/>
          </a:prstGeom>
          <a:solidFill>
            <a:srgbClr val="E6E8EE"/>
          </a:solidFill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Security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token</a:t>
            </a: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xmlns="" id="{53FF8C68-6D86-4247-9C33-32B9353BF538}"/>
              </a:ext>
            </a:extLst>
          </p:cNvPr>
          <p:cNvSpPr/>
          <p:nvPr/>
        </p:nvSpPr>
        <p:spPr>
          <a:xfrm>
            <a:off x="7484404" y="5374328"/>
            <a:ext cx="1068990" cy="1053383"/>
          </a:xfrm>
          <a:prstGeom prst="roundRect">
            <a:avLst/>
          </a:prstGeom>
          <a:solidFill>
            <a:srgbClr val="E6E8EE"/>
          </a:solidFill>
          <a:ln>
            <a:solidFill>
              <a:srgbClr val="373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ea typeface="Cambria" panose="02040503050406030204" pitchFamily="18" charset="0"/>
              </a:rPr>
              <a:t>ICO</a:t>
            </a:r>
            <a:endParaRPr lang="en-US" sz="1400" b="1" dirty="0">
              <a:solidFill>
                <a:schemeClr val="tx1"/>
              </a:solidFill>
              <a:ea typeface="Cambria" panose="02040503050406030204" pitchFamily="18" charset="0"/>
            </a:endParaRP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xmlns="" id="{AE9573DE-B2A7-4B4F-8CB2-98B899ECC155}"/>
              </a:ext>
            </a:extLst>
          </p:cNvPr>
          <p:cNvSpPr/>
          <p:nvPr/>
        </p:nvSpPr>
        <p:spPr>
          <a:xfrm>
            <a:off x="7484404" y="3741171"/>
            <a:ext cx="1068990" cy="1063183"/>
          </a:xfrm>
          <a:prstGeom prst="roundRect">
            <a:avLst/>
          </a:prstGeom>
          <a:solidFill>
            <a:srgbClr val="E6E8EE"/>
          </a:solidFill>
          <a:ln w="3175">
            <a:solidFill>
              <a:srgbClr val="373C4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a typeface="Cambria" panose="02040503050406030204" pitchFamily="18" charset="0"/>
                <a:cs typeface="Calibri" panose="020F0502020204030204" pitchFamily="34" charset="0"/>
              </a:rPr>
              <a:t>Crypto-exchange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5472764-EEE8-4C75-B6CD-7E5D140D52A4}"/>
              </a:ext>
            </a:extLst>
          </p:cNvPr>
          <p:cNvSpPr txBox="1"/>
          <p:nvPr/>
        </p:nvSpPr>
        <p:spPr>
          <a:xfrm>
            <a:off x="8826426" y="5373216"/>
            <a:ext cx="3030214" cy="1055608"/>
          </a:xfrm>
          <a:prstGeom prst="roundRect">
            <a:avLst/>
          </a:prstGeom>
          <a:solidFill>
            <a:srgbClr val="BABECE"/>
          </a:solidFill>
          <a:ln>
            <a:noFill/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Эмиссия ЦФА, УЦП или гибридных цифровых прав</a:t>
            </a:r>
          </a:p>
          <a:p>
            <a:pPr algn="ctr"/>
            <a:r>
              <a:rPr lang="ru-RU" sz="1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(ст. 3 Закона о ЦФА, ст. 8 Закона о краудфандинге)</a:t>
            </a:r>
            <a:endParaRPr lang="en-US" sz="14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57275CD-E044-405B-A4C8-47E439F143F7}"/>
              </a:ext>
            </a:extLst>
          </p:cNvPr>
          <p:cNvSpPr txBox="1"/>
          <p:nvPr/>
        </p:nvSpPr>
        <p:spPr>
          <a:xfrm>
            <a:off x="8826426" y="3386494"/>
            <a:ext cx="3030214" cy="1770698"/>
          </a:xfrm>
          <a:prstGeom prst="roundRect">
            <a:avLst/>
          </a:prstGeom>
          <a:solidFill>
            <a:srgbClr val="BABECE"/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Оператор информационной</a:t>
            </a:r>
            <a:r>
              <a:rPr lang="ru-RU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ru-RU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системы и оператор обмена ЦФА</a:t>
            </a:r>
            <a:r>
              <a:rPr lang="en-US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ru-RU" sz="11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ru-RU" sz="11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</a:t>
            </a:r>
            <a:r>
              <a:rPr lang="ru-RU" sz="1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ст. 5 и 10 Закона о ЦФА)</a:t>
            </a:r>
          </a:p>
          <a:p>
            <a:endParaRPr lang="ru-RU" sz="14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algn="ctr"/>
            <a:r>
              <a:rPr lang="ru-RU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Оператор инвестиционной платформы </a:t>
            </a:r>
            <a:r>
              <a:rPr lang="ru-RU" sz="1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ru-RU" sz="14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(ст. 8 Закона о краудфандинге)</a:t>
            </a:r>
            <a:endParaRPr lang="en-US" sz="14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AE9C3CE4-492E-45A7-B8D9-BCEFC75544ED}"/>
              </a:ext>
            </a:extLst>
          </p:cNvPr>
          <p:cNvSpPr txBox="1"/>
          <p:nvPr/>
        </p:nvSpPr>
        <p:spPr>
          <a:xfrm>
            <a:off x="713720" y="1916832"/>
            <a:ext cx="1666857" cy="659244"/>
          </a:xfrm>
          <a:prstGeom prst="roundRect">
            <a:avLst/>
          </a:prstGeom>
          <a:solidFill>
            <a:srgbClr val="373C4E"/>
          </a:solidFill>
          <a:ln>
            <a:noFill/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Цифровые права </a:t>
            </a:r>
            <a:br>
              <a:rPr lang="ru-RU" sz="1400" b="1" dirty="0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ru-RU" sz="1200" b="1" dirty="0">
                <a:solidFill>
                  <a:schemeClr val="bg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(ст. 141.1 ГК)</a:t>
            </a:r>
            <a:endParaRPr lang="en-US" sz="1400" b="1" dirty="0">
              <a:solidFill>
                <a:schemeClr val="bg1"/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35E2078D-FAE1-475A-8DF8-ACFCC20203AB}"/>
              </a:ext>
            </a:extLst>
          </p:cNvPr>
          <p:cNvSpPr txBox="1"/>
          <p:nvPr/>
        </p:nvSpPr>
        <p:spPr>
          <a:xfrm>
            <a:off x="695400" y="4725144"/>
            <a:ext cx="1695631" cy="953453"/>
          </a:xfrm>
          <a:prstGeom prst="roundRect">
            <a:avLst/>
          </a:prstGeom>
          <a:solidFill>
            <a:srgbClr val="BABECE"/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УЦП </a:t>
            </a:r>
            <a:br>
              <a:rPr lang="ru-RU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ru-RU" sz="1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(ст. 8 Закона о краудфандинге)</a:t>
            </a:r>
            <a:endParaRPr lang="en-US" sz="14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algn="ctr"/>
            <a:endParaRPr lang="en-US" sz="1200" b="1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0A529B65-7247-4515-94E2-D30B2E9F66DD}"/>
              </a:ext>
            </a:extLst>
          </p:cNvPr>
          <p:cNvSpPr txBox="1"/>
          <p:nvPr/>
        </p:nvSpPr>
        <p:spPr>
          <a:xfrm>
            <a:off x="713823" y="2759675"/>
            <a:ext cx="1681054" cy="885349"/>
          </a:xfrm>
          <a:prstGeom prst="roundRect">
            <a:avLst/>
          </a:prstGeom>
          <a:solidFill>
            <a:srgbClr val="BABECE"/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ЦФА</a:t>
            </a:r>
          </a:p>
          <a:p>
            <a:pPr algn="ctr"/>
            <a:r>
              <a:rPr lang="ru-RU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(ч. 2 ст. 1 Закона о ЦФА)</a:t>
            </a:r>
            <a:r>
              <a:rPr lang="ru-RU" sz="16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C9B5369B-9A39-4B5E-B47B-C5E91C3C4B72}"/>
              </a:ext>
            </a:extLst>
          </p:cNvPr>
          <p:cNvSpPr txBox="1"/>
          <p:nvPr/>
        </p:nvSpPr>
        <p:spPr>
          <a:xfrm>
            <a:off x="699205" y="3857666"/>
            <a:ext cx="1688936" cy="749141"/>
          </a:xfrm>
          <a:prstGeom prst="roundRect">
            <a:avLst/>
          </a:prstGeom>
          <a:solidFill>
            <a:srgbClr val="BABECE"/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«Гибридные» ЦП</a:t>
            </a:r>
            <a:br>
              <a:rPr lang="ru-RU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ru-RU" sz="12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(ч. 6 ст. 1 Закона о ЦФА)</a:t>
            </a:r>
            <a:endParaRPr lang="en-US" sz="1400" b="1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xmlns="" id="{157413A5-CA95-40B0-8F5D-F914B815008F}"/>
              </a:ext>
            </a:extLst>
          </p:cNvPr>
          <p:cNvSpPr/>
          <p:nvPr/>
        </p:nvSpPr>
        <p:spPr>
          <a:xfrm>
            <a:off x="2761741" y="3861627"/>
            <a:ext cx="1168868" cy="738928"/>
          </a:xfrm>
          <a:prstGeom prst="roundRect">
            <a:avLst/>
          </a:prstGeom>
          <a:solidFill>
            <a:srgbClr val="E6E8EE"/>
          </a:solidFill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Stable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coin</a:t>
            </a: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xmlns="" id="{A4A21F85-F3E2-4276-86B3-E2D1C1995FB6}"/>
              </a:ext>
            </a:extLst>
          </p:cNvPr>
          <p:cNvCxnSpPr>
            <a:cxnSpLocks/>
            <a:stCxn id="119" idx="1"/>
            <a:endCxn id="50" idx="3"/>
          </p:cNvCxnSpPr>
          <p:nvPr/>
        </p:nvCxnSpPr>
        <p:spPr>
          <a:xfrm flipH="1">
            <a:off x="2391031" y="5183817"/>
            <a:ext cx="370710" cy="18054"/>
          </a:xfrm>
          <a:prstGeom prst="line">
            <a:avLst/>
          </a:prstGeom>
          <a:ln>
            <a:solidFill>
              <a:srgbClr val="A289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xmlns="" id="{F08DE3A3-E28B-4D33-BC07-BD1B78406039}"/>
              </a:ext>
            </a:extLst>
          </p:cNvPr>
          <p:cNvCxnSpPr>
            <a:cxnSpLocks/>
            <a:stCxn id="53" idx="1"/>
            <a:endCxn id="52" idx="3"/>
          </p:cNvCxnSpPr>
          <p:nvPr/>
        </p:nvCxnSpPr>
        <p:spPr>
          <a:xfrm flipH="1">
            <a:off x="2388141" y="4231091"/>
            <a:ext cx="373600" cy="1146"/>
          </a:xfrm>
          <a:prstGeom prst="line">
            <a:avLst/>
          </a:prstGeom>
          <a:ln>
            <a:solidFill>
              <a:srgbClr val="A289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xmlns="" id="{EDEBCB2C-6C02-48D1-8F7B-71E130868E5B}"/>
              </a:ext>
            </a:extLst>
          </p:cNvPr>
          <p:cNvCxnSpPr>
            <a:cxnSpLocks/>
            <a:stCxn id="53" idx="1"/>
            <a:endCxn id="50" idx="3"/>
          </p:cNvCxnSpPr>
          <p:nvPr/>
        </p:nvCxnSpPr>
        <p:spPr>
          <a:xfrm flipH="1">
            <a:off x="2391031" y="4231091"/>
            <a:ext cx="370710" cy="970780"/>
          </a:xfrm>
          <a:prstGeom prst="line">
            <a:avLst/>
          </a:prstGeom>
          <a:ln>
            <a:solidFill>
              <a:srgbClr val="A289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D0A2C4E0-FB45-441F-B51C-D5B6E26ED982}"/>
              </a:ext>
            </a:extLst>
          </p:cNvPr>
          <p:cNvCxnSpPr>
            <a:cxnSpLocks/>
            <a:stCxn id="51" idx="3"/>
            <a:endCxn id="53" idx="1"/>
          </p:cNvCxnSpPr>
          <p:nvPr/>
        </p:nvCxnSpPr>
        <p:spPr>
          <a:xfrm>
            <a:off x="2394877" y="3202350"/>
            <a:ext cx="366864" cy="1028741"/>
          </a:xfrm>
          <a:prstGeom prst="line">
            <a:avLst/>
          </a:prstGeom>
          <a:ln>
            <a:solidFill>
              <a:srgbClr val="A289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xmlns="" id="{800162AD-229F-4B9F-8AEE-2A6B03830DE0}"/>
              </a:ext>
            </a:extLst>
          </p:cNvPr>
          <p:cNvCxnSpPr>
            <a:cxnSpLocks/>
            <a:stCxn id="28" idx="1"/>
            <a:endCxn id="51" idx="3"/>
          </p:cNvCxnSpPr>
          <p:nvPr/>
        </p:nvCxnSpPr>
        <p:spPr>
          <a:xfrm flipH="1" flipV="1">
            <a:off x="2394877" y="3202350"/>
            <a:ext cx="366864" cy="13329"/>
          </a:xfrm>
          <a:prstGeom prst="line">
            <a:avLst/>
          </a:prstGeom>
          <a:ln>
            <a:solidFill>
              <a:srgbClr val="A289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xmlns="" id="{79D1736F-483A-4F17-A810-CB44F55D0ADC}"/>
              </a:ext>
            </a:extLst>
          </p:cNvPr>
          <p:cNvCxnSpPr>
            <a:cxnSpLocks/>
            <a:stCxn id="43" idx="3"/>
            <a:endCxn id="26" idx="1"/>
          </p:cNvCxnSpPr>
          <p:nvPr/>
        </p:nvCxnSpPr>
        <p:spPr>
          <a:xfrm>
            <a:off x="2380577" y="2246454"/>
            <a:ext cx="397453" cy="4659"/>
          </a:xfrm>
          <a:prstGeom prst="line">
            <a:avLst/>
          </a:prstGeom>
          <a:ln>
            <a:solidFill>
              <a:srgbClr val="A289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>
            <a:extLst>
              <a:ext uri="{FF2B5EF4-FFF2-40B4-BE49-F238E27FC236}">
                <a16:creationId xmlns:a16="http://schemas.microsoft.com/office/drawing/2014/main" xmlns="" id="{C12CACC6-3E64-4F56-BCE9-25A191171771}"/>
              </a:ext>
            </a:extLst>
          </p:cNvPr>
          <p:cNvCxnSpPr>
            <a:cxnSpLocks/>
            <a:stCxn id="42" idx="1"/>
            <a:endCxn id="31" idx="3"/>
          </p:cNvCxnSpPr>
          <p:nvPr/>
        </p:nvCxnSpPr>
        <p:spPr>
          <a:xfrm flipH="1">
            <a:off x="8553394" y="4271843"/>
            <a:ext cx="273032" cy="920"/>
          </a:xfrm>
          <a:prstGeom prst="line">
            <a:avLst/>
          </a:prstGeom>
          <a:ln>
            <a:solidFill>
              <a:srgbClr val="A289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Прямая соединительная линия 156">
            <a:extLst>
              <a:ext uri="{FF2B5EF4-FFF2-40B4-BE49-F238E27FC236}">
                <a16:creationId xmlns:a16="http://schemas.microsoft.com/office/drawing/2014/main" xmlns="" id="{90581728-AE51-4333-B554-83B61D38D157}"/>
              </a:ext>
            </a:extLst>
          </p:cNvPr>
          <p:cNvCxnSpPr>
            <a:cxnSpLocks/>
            <a:stCxn id="30" idx="3"/>
            <a:endCxn id="39" idx="1"/>
          </p:cNvCxnSpPr>
          <p:nvPr/>
        </p:nvCxnSpPr>
        <p:spPr>
          <a:xfrm>
            <a:off x="8553394" y="5901020"/>
            <a:ext cx="273032" cy="0"/>
          </a:xfrm>
          <a:prstGeom prst="line">
            <a:avLst/>
          </a:prstGeom>
          <a:ln>
            <a:solidFill>
              <a:srgbClr val="A289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рямоугольник: скругленные углы 118">
            <a:extLst>
              <a:ext uri="{FF2B5EF4-FFF2-40B4-BE49-F238E27FC236}">
                <a16:creationId xmlns:a16="http://schemas.microsoft.com/office/drawing/2014/main" xmlns="" id="{189937CE-E3CF-49F7-8B00-F3D1578FAA10}"/>
              </a:ext>
            </a:extLst>
          </p:cNvPr>
          <p:cNvSpPr/>
          <p:nvPr/>
        </p:nvSpPr>
        <p:spPr>
          <a:xfrm>
            <a:off x="2761741" y="4814353"/>
            <a:ext cx="1168868" cy="738928"/>
          </a:xfrm>
          <a:prstGeom prst="roundRect">
            <a:avLst/>
          </a:prstGeom>
          <a:solidFill>
            <a:srgbClr val="E6E8EE"/>
          </a:solidFill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Utility Token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A1D39B4F-67DC-401A-8675-251C6D722CA0}"/>
              </a:ext>
            </a:extLst>
          </p:cNvPr>
          <p:cNvSpPr txBox="1"/>
          <p:nvPr/>
        </p:nvSpPr>
        <p:spPr>
          <a:xfrm>
            <a:off x="4198689" y="1232563"/>
            <a:ext cx="124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/>
              <a:t>Регуляторный статус в РФ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xmlns="" id="{073C20EE-82EF-43E8-90CC-6F9593FE370E}"/>
              </a:ext>
            </a:extLst>
          </p:cNvPr>
          <p:cNvSpPr txBox="1"/>
          <p:nvPr/>
        </p:nvSpPr>
        <p:spPr>
          <a:xfrm>
            <a:off x="5447783" y="1232563"/>
            <a:ext cx="1560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/>
              <a:t>Регуляторный статус за рубежом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xmlns="" id="{FBA49606-7D6C-40D2-8765-8897CBA1DBA8}"/>
              </a:ext>
            </a:extLst>
          </p:cNvPr>
          <p:cNvSpPr txBox="1"/>
          <p:nvPr/>
        </p:nvSpPr>
        <p:spPr>
          <a:xfrm>
            <a:off x="1706967" y="1351801"/>
            <a:ext cx="1249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/>
              <a:t>Инструменты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xmlns="" id="{97840911-4C2D-4BAE-A3E4-5EDA5FEEF60F}"/>
              </a:ext>
            </a:extLst>
          </p:cNvPr>
          <p:cNvSpPr txBox="1"/>
          <p:nvPr/>
        </p:nvSpPr>
        <p:spPr>
          <a:xfrm>
            <a:off x="4213921" y="1927918"/>
            <a:ext cx="1266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Возможны выпуск и обращение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xmlns="" id="{5C9656E5-0EB5-4D99-B6CE-35D528CCAB36}"/>
              </a:ext>
            </a:extLst>
          </p:cNvPr>
          <p:cNvSpPr txBox="1"/>
          <p:nvPr/>
        </p:nvSpPr>
        <p:spPr>
          <a:xfrm>
            <a:off x="5635952" y="1988840"/>
            <a:ext cx="1136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Серая зона / аналогии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xmlns="" id="{45919744-D78E-42D0-8352-27A8C12E5479}"/>
              </a:ext>
            </a:extLst>
          </p:cNvPr>
          <p:cNvSpPr txBox="1"/>
          <p:nvPr/>
        </p:nvSpPr>
        <p:spPr>
          <a:xfrm>
            <a:off x="4223864" y="2914803"/>
            <a:ext cx="124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Возможны выпуск и обращение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3556F0CA-A9D6-422A-8CC1-35C54C8B3557}"/>
              </a:ext>
            </a:extLst>
          </p:cNvPr>
          <p:cNvSpPr txBox="1"/>
          <p:nvPr/>
        </p:nvSpPr>
        <p:spPr>
          <a:xfrm>
            <a:off x="5519936" y="2924944"/>
            <a:ext cx="1249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Правовой режим ценных бумаг</a:t>
            </a:r>
          </a:p>
          <a:p>
            <a:pPr algn="ctr"/>
            <a:endParaRPr lang="ru-RU" sz="1200" dirty="0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F0143618-C703-4384-9FA5-C288B47F20E3}"/>
              </a:ext>
            </a:extLst>
          </p:cNvPr>
          <p:cNvSpPr txBox="1"/>
          <p:nvPr/>
        </p:nvSpPr>
        <p:spPr>
          <a:xfrm>
            <a:off x="5593227" y="5013176"/>
            <a:ext cx="1136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Серая зона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xmlns="" id="{92DABDDC-54FD-4CA7-81B7-B81060495A47}"/>
              </a:ext>
            </a:extLst>
          </p:cNvPr>
          <p:cNvSpPr txBox="1"/>
          <p:nvPr/>
        </p:nvSpPr>
        <p:spPr>
          <a:xfrm>
            <a:off x="4206513" y="4842981"/>
            <a:ext cx="124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Возможны выпуск и обращение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xmlns="" id="{8E6480E2-525E-4E47-BC71-694D7985D6B7}"/>
              </a:ext>
            </a:extLst>
          </p:cNvPr>
          <p:cNvSpPr txBox="1"/>
          <p:nvPr/>
        </p:nvSpPr>
        <p:spPr>
          <a:xfrm>
            <a:off x="4198689" y="3868786"/>
            <a:ext cx="1249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Возможны выпуск и обращение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xmlns="" id="{1A2E5569-402A-4417-88D8-538BBB4586F7}"/>
              </a:ext>
            </a:extLst>
          </p:cNvPr>
          <p:cNvSpPr txBox="1"/>
          <p:nvPr/>
        </p:nvSpPr>
        <p:spPr>
          <a:xfrm>
            <a:off x="5422608" y="4045629"/>
            <a:ext cx="1513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Серая зона</a:t>
            </a:r>
          </a:p>
        </p:txBody>
      </p:sp>
      <p:sp>
        <p:nvSpPr>
          <p:cNvPr id="241" name="Прямоугольник: скругленные углы 240">
            <a:extLst>
              <a:ext uri="{FF2B5EF4-FFF2-40B4-BE49-F238E27FC236}">
                <a16:creationId xmlns:a16="http://schemas.microsoft.com/office/drawing/2014/main" xmlns="" id="{EFB0E9CF-901C-475E-AA94-CCF3C4C6CD21}"/>
              </a:ext>
            </a:extLst>
          </p:cNvPr>
          <p:cNvSpPr/>
          <p:nvPr/>
        </p:nvSpPr>
        <p:spPr>
          <a:xfrm>
            <a:off x="4238878" y="1849171"/>
            <a:ext cx="1168715" cy="756129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42" name="Прямоугольник: скругленные углы 241">
            <a:extLst>
              <a:ext uri="{FF2B5EF4-FFF2-40B4-BE49-F238E27FC236}">
                <a16:creationId xmlns:a16="http://schemas.microsoft.com/office/drawing/2014/main" xmlns="" id="{3096ED3F-F6D1-4261-B4B0-7CE20CF7367B}"/>
              </a:ext>
            </a:extLst>
          </p:cNvPr>
          <p:cNvSpPr/>
          <p:nvPr/>
        </p:nvSpPr>
        <p:spPr>
          <a:xfrm>
            <a:off x="5589033" y="1849524"/>
            <a:ext cx="1168715" cy="756129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45" name="Прямоугольник: скругленные углы 244">
            <a:extLst>
              <a:ext uri="{FF2B5EF4-FFF2-40B4-BE49-F238E27FC236}">
                <a16:creationId xmlns:a16="http://schemas.microsoft.com/office/drawing/2014/main" xmlns="" id="{DBDA2DAC-AB65-439A-A1A7-5FA841A6918B}"/>
              </a:ext>
            </a:extLst>
          </p:cNvPr>
          <p:cNvSpPr/>
          <p:nvPr/>
        </p:nvSpPr>
        <p:spPr>
          <a:xfrm>
            <a:off x="4238878" y="2846215"/>
            <a:ext cx="1168715" cy="792554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46" name="Прямоугольник: скругленные углы 245">
            <a:extLst>
              <a:ext uri="{FF2B5EF4-FFF2-40B4-BE49-F238E27FC236}">
                <a16:creationId xmlns:a16="http://schemas.microsoft.com/office/drawing/2014/main" xmlns="" id="{EB2631D6-503F-48AF-AED6-2F7DEE60DCB9}"/>
              </a:ext>
            </a:extLst>
          </p:cNvPr>
          <p:cNvSpPr/>
          <p:nvPr/>
        </p:nvSpPr>
        <p:spPr>
          <a:xfrm>
            <a:off x="5589033" y="2846568"/>
            <a:ext cx="1168715" cy="792554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47" name="Прямоугольник: скругленные углы 246">
            <a:extLst>
              <a:ext uri="{FF2B5EF4-FFF2-40B4-BE49-F238E27FC236}">
                <a16:creationId xmlns:a16="http://schemas.microsoft.com/office/drawing/2014/main" xmlns="" id="{069D34E5-1C4C-4543-98E6-CE229D9E6BD3}"/>
              </a:ext>
            </a:extLst>
          </p:cNvPr>
          <p:cNvSpPr/>
          <p:nvPr/>
        </p:nvSpPr>
        <p:spPr>
          <a:xfrm>
            <a:off x="4238878" y="3808012"/>
            <a:ext cx="1168715" cy="756129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48" name="Прямоугольник: скругленные углы 247">
            <a:extLst>
              <a:ext uri="{FF2B5EF4-FFF2-40B4-BE49-F238E27FC236}">
                <a16:creationId xmlns:a16="http://schemas.microsoft.com/office/drawing/2014/main" xmlns="" id="{BC94D45C-AABE-4CCF-ABD7-0CC79D81B836}"/>
              </a:ext>
            </a:extLst>
          </p:cNvPr>
          <p:cNvSpPr/>
          <p:nvPr/>
        </p:nvSpPr>
        <p:spPr>
          <a:xfrm>
            <a:off x="5589033" y="3808365"/>
            <a:ext cx="1168715" cy="756129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49" name="Прямоугольник: скругленные углы 248">
            <a:extLst>
              <a:ext uri="{FF2B5EF4-FFF2-40B4-BE49-F238E27FC236}">
                <a16:creationId xmlns:a16="http://schemas.microsoft.com/office/drawing/2014/main" xmlns="" id="{C63605EB-3590-4892-9D73-5654F30985F9}"/>
              </a:ext>
            </a:extLst>
          </p:cNvPr>
          <p:cNvSpPr/>
          <p:nvPr/>
        </p:nvSpPr>
        <p:spPr>
          <a:xfrm>
            <a:off x="4251332" y="4797152"/>
            <a:ext cx="1168715" cy="756129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50" name="Прямоугольник: скругленные углы 249">
            <a:extLst>
              <a:ext uri="{FF2B5EF4-FFF2-40B4-BE49-F238E27FC236}">
                <a16:creationId xmlns:a16="http://schemas.microsoft.com/office/drawing/2014/main" xmlns="" id="{0293D96E-CE41-4608-8CC1-B4966828088F}"/>
              </a:ext>
            </a:extLst>
          </p:cNvPr>
          <p:cNvSpPr/>
          <p:nvPr/>
        </p:nvSpPr>
        <p:spPr>
          <a:xfrm>
            <a:off x="5601487" y="4797505"/>
            <a:ext cx="1168715" cy="756129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cxnSp>
        <p:nvCxnSpPr>
          <p:cNvPr id="252" name="Прямая соединительная линия 251">
            <a:extLst>
              <a:ext uri="{FF2B5EF4-FFF2-40B4-BE49-F238E27FC236}">
                <a16:creationId xmlns:a16="http://schemas.microsoft.com/office/drawing/2014/main" xmlns="" id="{3D033B3E-E0B7-4678-B100-F98D5CBB4552}"/>
              </a:ext>
            </a:extLst>
          </p:cNvPr>
          <p:cNvCxnSpPr/>
          <p:nvPr/>
        </p:nvCxnSpPr>
        <p:spPr>
          <a:xfrm>
            <a:off x="4079776" y="1708130"/>
            <a:ext cx="0" cy="4961230"/>
          </a:xfrm>
          <a:prstGeom prst="line">
            <a:avLst/>
          </a:prstGeom>
          <a:ln>
            <a:solidFill>
              <a:srgbClr val="373C4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E85DF677-E7B6-41B7-AA33-D1CC85F6A356}"/>
              </a:ext>
            </a:extLst>
          </p:cNvPr>
          <p:cNvSpPr txBox="1"/>
          <p:nvPr/>
        </p:nvSpPr>
        <p:spPr>
          <a:xfrm>
            <a:off x="7484404" y="1662398"/>
            <a:ext cx="438608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3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Российское регулирование в некотором смысле </a:t>
            </a:r>
            <a:r>
              <a:rPr lang="ru-R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уникально</a:t>
            </a: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цифровой актив в нашем законодательстве – отдельная правовая сущность («цифровое право»). Цифровые активы не квалифицируются по принципу аналогии. Для них создан самостоятельный правовой режим</a:t>
            </a:r>
          </a:p>
        </p:txBody>
      </p:sp>
      <p:sp>
        <p:nvSpPr>
          <p:cNvPr id="90" name="Прямоугольник: скругленные углы 89">
            <a:extLst>
              <a:ext uri="{FF2B5EF4-FFF2-40B4-BE49-F238E27FC236}">
                <a16:creationId xmlns:a16="http://schemas.microsoft.com/office/drawing/2014/main" xmlns="" id="{8F618CA9-01DE-43C7-9654-066D0A9A32D8}"/>
              </a:ext>
            </a:extLst>
          </p:cNvPr>
          <p:cNvSpPr/>
          <p:nvPr/>
        </p:nvSpPr>
        <p:spPr>
          <a:xfrm>
            <a:off x="7320137" y="3235141"/>
            <a:ext cx="4680507" cy="3434220"/>
          </a:xfrm>
          <a:prstGeom prst="roundRect">
            <a:avLst>
              <a:gd name="adj" fmla="val 4201"/>
            </a:avLst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: скругленные углы 94">
            <a:extLst>
              <a:ext uri="{FF2B5EF4-FFF2-40B4-BE49-F238E27FC236}">
                <a16:creationId xmlns:a16="http://schemas.microsoft.com/office/drawing/2014/main" xmlns="" id="{DE2C09CD-FEA8-4F02-87BD-A49E4F984B64}"/>
              </a:ext>
            </a:extLst>
          </p:cNvPr>
          <p:cNvSpPr/>
          <p:nvPr/>
        </p:nvSpPr>
        <p:spPr>
          <a:xfrm>
            <a:off x="2772449" y="5777033"/>
            <a:ext cx="1168715" cy="741801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ea typeface="Cambria" panose="02040503050406030204" pitchFamily="18" charset="0"/>
              </a:rPr>
              <a:t>Crypto-currency</a:t>
            </a:r>
            <a:r>
              <a:rPr lang="ru-RU" sz="1400" dirty="0">
                <a:solidFill>
                  <a:schemeClr val="tx1"/>
                </a:solidFill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ea typeface="Cambria" panose="02040503050406030204" pitchFamily="18" charset="0"/>
              </a:rPr>
              <a:t>/ Coin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A069470A-E5B6-47AA-9632-410C6B64BEBC}"/>
              </a:ext>
            </a:extLst>
          </p:cNvPr>
          <p:cNvSpPr txBox="1"/>
          <p:nvPr/>
        </p:nvSpPr>
        <p:spPr>
          <a:xfrm>
            <a:off x="713689" y="5776203"/>
            <a:ext cx="1688936" cy="749141"/>
          </a:xfrm>
          <a:prstGeom prst="roundRect">
            <a:avLst/>
          </a:prstGeom>
          <a:noFill/>
          <a:ln>
            <a:solidFill>
              <a:srgbClr val="373C4E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Цифровая валюта </a:t>
            </a:r>
          </a:p>
          <a:p>
            <a:pPr algn="ctr"/>
            <a:r>
              <a:rPr lang="ru-RU" sz="1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(ч. 3 ст. 1 Закона о ЦФА)</a:t>
            </a:r>
          </a:p>
        </p:txBody>
      </p:sp>
      <p:cxnSp>
        <p:nvCxnSpPr>
          <p:cNvPr id="97" name="Прямая соединительная линия 96">
            <a:extLst>
              <a:ext uri="{FF2B5EF4-FFF2-40B4-BE49-F238E27FC236}">
                <a16:creationId xmlns:a16="http://schemas.microsoft.com/office/drawing/2014/main" xmlns="" id="{1B2344F2-1DED-4442-8B42-9A386B492415}"/>
              </a:ext>
            </a:extLst>
          </p:cNvPr>
          <p:cNvCxnSpPr>
            <a:cxnSpLocks/>
            <a:stCxn id="96" idx="3"/>
            <a:endCxn id="95" idx="1"/>
          </p:cNvCxnSpPr>
          <p:nvPr/>
        </p:nvCxnSpPr>
        <p:spPr>
          <a:xfrm flipV="1">
            <a:off x="2402625" y="6147934"/>
            <a:ext cx="369824" cy="2840"/>
          </a:xfrm>
          <a:prstGeom prst="line">
            <a:avLst/>
          </a:prstGeom>
          <a:ln>
            <a:solidFill>
              <a:srgbClr val="A289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9C693C09-C639-4EB1-8934-CE20B918FB38}"/>
              </a:ext>
            </a:extLst>
          </p:cNvPr>
          <p:cNvSpPr txBox="1"/>
          <p:nvPr/>
        </p:nvSpPr>
        <p:spPr>
          <a:xfrm>
            <a:off x="4197693" y="6006780"/>
            <a:ext cx="1249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Запрещена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D6B03D77-0EFE-45F3-89B8-7BE525C5F810}"/>
              </a:ext>
            </a:extLst>
          </p:cNvPr>
          <p:cNvSpPr txBox="1"/>
          <p:nvPr/>
        </p:nvSpPr>
        <p:spPr>
          <a:xfrm>
            <a:off x="5446787" y="6006780"/>
            <a:ext cx="15133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Серая зона</a:t>
            </a:r>
          </a:p>
        </p:txBody>
      </p:sp>
      <p:sp>
        <p:nvSpPr>
          <p:cNvPr id="100" name="Прямоугольник: скругленные углы 99">
            <a:extLst>
              <a:ext uri="{FF2B5EF4-FFF2-40B4-BE49-F238E27FC236}">
                <a16:creationId xmlns:a16="http://schemas.microsoft.com/office/drawing/2014/main" xmlns="" id="{B63FD899-B05E-4C61-824D-BC62FC2B5DFF}"/>
              </a:ext>
            </a:extLst>
          </p:cNvPr>
          <p:cNvSpPr/>
          <p:nvPr/>
        </p:nvSpPr>
        <p:spPr>
          <a:xfrm>
            <a:off x="4252897" y="5716203"/>
            <a:ext cx="1168715" cy="808788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101" name="Прямоугольник: скругленные углы 100">
            <a:extLst>
              <a:ext uri="{FF2B5EF4-FFF2-40B4-BE49-F238E27FC236}">
                <a16:creationId xmlns:a16="http://schemas.microsoft.com/office/drawing/2014/main" xmlns="" id="{345BEAFD-FE0A-44B4-9730-6F1A33CF0DA7}"/>
              </a:ext>
            </a:extLst>
          </p:cNvPr>
          <p:cNvSpPr/>
          <p:nvPr/>
        </p:nvSpPr>
        <p:spPr>
          <a:xfrm>
            <a:off x="5603052" y="5716556"/>
            <a:ext cx="1168715" cy="808788"/>
          </a:xfrm>
          <a:prstGeom prst="roundRect">
            <a:avLst/>
          </a:prstGeom>
          <a:noFill/>
          <a:ln w="3175">
            <a:solidFill>
              <a:srgbClr val="373C4E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40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96633BB3-7F10-4431-83B8-A1CC2126ADE9}"/>
              </a:ext>
            </a:extLst>
          </p:cNvPr>
          <p:cNvSpPr/>
          <p:nvPr/>
        </p:nvSpPr>
        <p:spPr>
          <a:xfrm flipV="1">
            <a:off x="1775520" y="6049388"/>
            <a:ext cx="7995449" cy="725456"/>
          </a:xfrm>
          <a:prstGeom prst="rect">
            <a:avLst/>
          </a:prstGeom>
          <a:solidFill>
            <a:srgbClr val="E6E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: один скругленный угол 58">
            <a:extLst>
              <a:ext uri="{FF2B5EF4-FFF2-40B4-BE49-F238E27FC236}">
                <a16:creationId xmlns:a16="http://schemas.microsoft.com/office/drawing/2014/main" xmlns="" id="{D55D4361-65BC-4DF6-88E7-92470BEE2A03}"/>
              </a:ext>
            </a:extLst>
          </p:cNvPr>
          <p:cNvSpPr/>
          <p:nvPr/>
        </p:nvSpPr>
        <p:spPr>
          <a:xfrm flipV="1">
            <a:off x="9756617" y="6041073"/>
            <a:ext cx="2131087" cy="735276"/>
          </a:xfrm>
          <a:prstGeom prst="round1Rect">
            <a:avLst>
              <a:gd name="adj" fmla="val 50000"/>
            </a:avLst>
          </a:prstGeom>
          <a:solidFill>
            <a:srgbClr val="E6E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: один скругленный угол 43">
            <a:extLst>
              <a:ext uri="{FF2B5EF4-FFF2-40B4-BE49-F238E27FC236}">
                <a16:creationId xmlns:a16="http://schemas.microsoft.com/office/drawing/2014/main" xmlns="" id="{67A7BFD1-4ED8-4577-8045-65B36177D006}"/>
              </a:ext>
            </a:extLst>
          </p:cNvPr>
          <p:cNvSpPr/>
          <p:nvPr/>
        </p:nvSpPr>
        <p:spPr>
          <a:xfrm>
            <a:off x="1792977" y="1418221"/>
            <a:ext cx="10094728" cy="2426900"/>
          </a:xfrm>
          <a:prstGeom prst="round1Rect">
            <a:avLst/>
          </a:prstGeom>
          <a:solidFill>
            <a:srgbClr val="E6E8EE"/>
          </a:solidFill>
          <a:ln>
            <a:solidFill>
              <a:srgbClr val="373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F2EE62E4-7A91-446B-940F-2FB03ADAF1FE}"/>
              </a:ext>
            </a:extLst>
          </p:cNvPr>
          <p:cNvSpPr/>
          <p:nvPr/>
        </p:nvSpPr>
        <p:spPr>
          <a:xfrm>
            <a:off x="623392" y="1412776"/>
            <a:ext cx="1169585" cy="5374812"/>
          </a:xfrm>
          <a:prstGeom prst="rect">
            <a:avLst/>
          </a:prstGeom>
          <a:solidFill>
            <a:srgbClr val="37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Заголовок 7">
            <a:extLst>
              <a:ext uri="{FF2B5EF4-FFF2-40B4-BE49-F238E27FC236}">
                <a16:creationId xmlns:a16="http://schemas.microsoft.com/office/drawing/2014/main" xmlns="" id="{39B07ED9-FB3D-ED4A-92D5-A9407C7D8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54" y="638003"/>
            <a:ext cx="9985184" cy="313106"/>
          </a:xfrm>
        </p:spPr>
        <p:txBody>
          <a:bodyPr>
            <a:normAutofit fontScale="90000"/>
          </a:bodyPr>
          <a:lstStyle/>
          <a:p>
            <a:pPr lvl="3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200" b="1" dirty="0">
                <a:solidFill>
                  <a:srgbClr val="A2895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регулирования цифровых прав в РФ: 2021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F04C01D7-5F5C-CE49-A364-C93B84EA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44182" y="6486811"/>
            <a:ext cx="2743200" cy="365125"/>
          </a:xfrm>
        </p:spPr>
        <p:txBody>
          <a:bodyPr/>
          <a:lstStyle/>
          <a:p>
            <a:fld id="{A3699EA8-3079-483B-8494-DB3576BCABC5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D0A658-12AB-492E-A255-D2BB999E0564}"/>
              </a:ext>
            </a:extLst>
          </p:cNvPr>
          <p:cNvSpPr txBox="1"/>
          <p:nvPr/>
        </p:nvSpPr>
        <p:spPr>
          <a:xfrm>
            <a:off x="732354" y="1557847"/>
            <a:ext cx="15841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chemeClr val="bg1"/>
                </a:solidFill>
              </a:rPr>
              <a:t>ГК РФ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FBE123D-9036-4EEF-B7DC-31FE3B2ED59F}"/>
              </a:ext>
            </a:extLst>
          </p:cNvPr>
          <p:cNvSpPr txBox="1"/>
          <p:nvPr/>
        </p:nvSpPr>
        <p:spPr>
          <a:xfrm>
            <a:off x="680998" y="4008960"/>
            <a:ext cx="11547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chemeClr val="bg1"/>
                </a:solidFill>
              </a:rPr>
              <a:t>Профильные законы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B9EC2CC7-813C-49CB-9B8B-6F5BAFEEB9CE}"/>
              </a:ext>
            </a:extLst>
          </p:cNvPr>
          <p:cNvCxnSpPr>
            <a:cxnSpLocks/>
          </p:cNvCxnSpPr>
          <p:nvPr/>
        </p:nvCxnSpPr>
        <p:spPr>
          <a:xfrm flipV="1">
            <a:off x="1763729" y="1496574"/>
            <a:ext cx="0" cy="5053201"/>
          </a:xfrm>
          <a:prstGeom prst="line">
            <a:avLst/>
          </a:prstGeom>
          <a:ln>
            <a:solidFill>
              <a:srgbClr val="373C4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BEC3207-2B61-439E-978B-6CA6E1B7ADFC}"/>
              </a:ext>
            </a:extLst>
          </p:cNvPr>
          <p:cNvSpPr txBox="1"/>
          <p:nvPr/>
        </p:nvSpPr>
        <p:spPr>
          <a:xfrm>
            <a:off x="1953267" y="1556792"/>
            <a:ext cx="95699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300" b="1" i="1" dirty="0"/>
              <a:t>Объекты гражданских прав (ст. 128 ГК РФ)</a:t>
            </a:r>
            <a:endParaRPr lang="ru-RU" sz="1300" dirty="0"/>
          </a:p>
          <a:p>
            <a:pPr>
              <a:spcAft>
                <a:spcPts val="600"/>
              </a:spcAft>
            </a:pPr>
            <a:r>
              <a:rPr lang="ru-RU" sz="1300" dirty="0"/>
              <a:t>К объектам гражданских прав относятся </a:t>
            </a:r>
            <a:r>
              <a:rPr lang="en-US" sz="1300" dirty="0"/>
              <a:t>&lt;…&gt;</a:t>
            </a:r>
            <a:r>
              <a:rPr lang="ru-RU" sz="1300" dirty="0"/>
              <a:t>, иное имущество, в том числе </a:t>
            </a:r>
            <a:r>
              <a:rPr lang="ru-RU" sz="1300" b="1" i="1" dirty="0"/>
              <a:t>имущественные права</a:t>
            </a:r>
            <a:r>
              <a:rPr lang="ru-RU" sz="1300" dirty="0"/>
              <a:t> (включая безналичные денежные средства, бездокументарные ценные бумаги,</a:t>
            </a:r>
            <a:r>
              <a:rPr lang="ru-RU" sz="1300" b="1" i="1" dirty="0"/>
              <a:t> цифровые права</a:t>
            </a:r>
            <a:r>
              <a:rPr lang="ru-RU" sz="1300" dirty="0"/>
              <a:t>); </a:t>
            </a:r>
            <a:r>
              <a:rPr lang="en-US" sz="1300" dirty="0"/>
              <a:t>&lt;…&gt;</a:t>
            </a:r>
            <a:r>
              <a:rPr lang="ru-RU" sz="1300" dirty="0"/>
              <a:t>.</a:t>
            </a:r>
          </a:p>
          <a:p>
            <a:pPr algn="ctr">
              <a:spcAft>
                <a:spcPts val="600"/>
              </a:spcAft>
            </a:pPr>
            <a:r>
              <a:rPr lang="ru-RU" sz="1300" b="1" i="1" dirty="0"/>
              <a:t>Цифровые права (ст. 141.1 ГК РФ)</a:t>
            </a:r>
            <a:endParaRPr lang="ru-RU" sz="1300" dirty="0"/>
          </a:p>
          <a:p>
            <a:r>
              <a:rPr lang="ru-RU" sz="1300" dirty="0"/>
              <a:t>Обязательственные и иные цифровые права, которые: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/>
              <a:t>Названы в таком качестве в законе;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/>
              <a:t>Их содержание и условия осуществления определяются в информационной системе, отвечающей установленным законом признакам (в распределенном реестре).</a:t>
            </a:r>
          </a:p>
          <a:p>
            <a:r>
              <a:rPr lang="ru-RU" sz="1300" dirty="0"/>
              <a:t>Осуществление и распоряжение (в том числе обременение) – только в информационной системе</a:t>
            </a:r>
            <a:r>
              <a:rPr lang="en-US" sz="1300" dirty="0"/>
              <a:t>,</a:t>
            </a:r>
            <a:endParaRPr lang="ru-RU" sz="13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915CE7E-AF41-4A7E-8172-226390654D90}"/>
              </a:ext>
            </a:extLst>
          </p:cNvPr>
          <p:cNvSpPr txBox="1"/>
          <p:nvPr/>
        </p:nvSpPr>
        <p:spPr>
          <a:xfrm>
            <a:off x="2024579" y="4001541"/>
            <a:ext cx="30904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/>
              <a:t>Цифровые финансовые активы</a:t>
            </a:r>
          </a:p>
          <a:p>
            <a:pPr algn="ctr"/>
            <a:r>
              <a:rPr lang="ru-RU" sz="1300" b="1" i="1" dirty="0"/>
              <a:t>(ч. 2 ст. 1 Закона о ЦФА)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EFFF928-1ECE-4FFC-9DC6-1D34DB3A8A4C}"/>
              </a:ext>
            </a:extLst>
          </p:cNvPr>
          <p:cNvSpPr txBox="1"/>
          <p:nvPr/>
        </p:nvSpPr>
        <p:spPr>
          <a:xfrm>
            <a:off x="6738218" y="3993782"/>
            <a:ext cx="30904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/>
              <a:t>Утилитарные цифровые права</a:t>
            </a:r>
          </a:p>
          <a:p>
            <a:pPr algn="ctr"/>
            <a:r>
              <a:rPr lang="ru-RU" sz="1300" b="1" i="1" dirty="0"/>
              <a:t>(ч. 1 ст. 8 Закона о краудфандинге)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7BC18D8-164C-40E1-BF9D-D9E9BACE645A}"/>
              </a:ext>
            </a:extLst>
          </p:cNvPr>
          <p:cNvSpPr txBox="1"/>
          <p:nvPr/>
        </p:nvSpPr>
        <p:spPr>
          <a:xfrm>
            <a:off x="9684609" y="3990039"/>
            <a:ext cx="22075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/>
              <a:t>Цифровая валюта</a:t>
            </a:r>
          </a:p>
          <a:p>
            <a:pPr algn="ctr"/>
            <a:r>
              <a:rPr lang="ru-RU" sz="1300" b="1" i="1" dirty="0"/>
              <a:t>(ч. 3 ст. 1 Закона о ЦФА)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4F1BDA0-7E40-4D7D-9A04-C3A6F34EF506}"/>
              </a:ext>
            </a:extLst>
          </p:cNvPr>
          <p:cNvSpPr txBox="1"/>
          <p:nvPr/>
        </p:nvSpPr>
        <p:spPr>
          <a:xfrm>
            <a:off x="6602691" y="4553003"/>
            <a:ext cx="322593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Следующие цифровые права: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/>
              <a:t>Право требовать передачи вещей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/>
              <a:t>Право требовать передачи исключительных прав на РИД / прав использования РИД;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/>
              <a:t>Право требовать выполнения работ/ оказания услуг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B7A6029-BFBF-4E5A-BACA-8B2A9A86D0A9}"/>
              </a:ext>
            </a:extLst>
          </p:cNvPr>
          <p:cNvSpPr txBox="1"/>
          <p:nvPr/>
        </p:nvSpPr>
        <p:spPr>
          <a:xfrm>
            <a:off x="2316530" y="4493764"/>
            <a:ext cx="295874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Следующие цифровые права: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/>
              <a:t>Денежные требования;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/>
              <a:t>Возможность осуществлять права по эмиссионным ценным бумагам;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/>
              <a:t>Права участия в капитале НАО;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/>
              <a:t>Право требовать передачи эмиссионных ценных бумаг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04A784B-6C15-487C-846F-0A96A9BB30CE}"/>
              </a:ext>
            </a:extLst>
          </p:cNvPr>
          <p:cNvSpPr txBox="1"/>
          <p:nvPr/>
        </p:nvSpPr>
        <p:spPr>
          <a:xfrm>
            <a:off x="5181380" y="4670510"/>
            <a:ext cx="136876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/>
              <a:t>«Гибридные» цифровые права</a:t>
            </a:r>
          </a:p>
          <a:p>
            <a:pPr algn="ctr"/>
            <a:r>
              <a:rPr lang="ru-RU" sz="1300" b="1" i="1" dirty="0"/>
              <a:t>(ч. 6 ст. 1 Закона о ЦФА)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9B102EE-95EA-4D37-A945-D1352D1B6D43}"/>
              </a:ext>
            </a:extLst>
          </p:cNvPr>
          <p:cNvSpPr txBox="1"/>
          <p:nvPr/>
        </p:nvSpPr>
        <p:spPr>
          <a:xfrm>
            <a:off x="9842981" y="4498090"/>
            <a:ext cx="20534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 Не являются цифровыми правами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97478B5-F9C9-4E3A-BE0C-DEED84133395}"/>
              </a:ext>
            </a:extLst>
          </p:cNvPr>
          <p:cNvSpPr txBox="1"/>
          <p:nvPr/>
        </p:nvSpPr>
        <p:spPr>
          <a:xfrm>
            <a:off x="6518645" y="6153414"/>
            <a:ext cx="30904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Выпуск и обращение – на </a:t>
            </a:r>
            <a:r>
              <a:rPr lang="ru-RU" sz="1300" b="1" i="1" dirty="0"/>
              <a:t>операторе инвестиционной платформы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299AF99-6C1F-4496-B21B-1DB3EF0F2A5E}"/>
              </a:ext>
            </a:extLst>
          </p:cNvPr>
          <p:cNvSpPr txBox="1"/>
          <p:nvPr/>
        </p:nvSpPr>
        <p:spPr>
          <a:xfrm>
            <a:off x="1826663" y="6032974"/>
            <a:ext cx="4053313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00" dirty="0"/>
              <a:t>Выпуск– на </a:t>
            </a:r>
            <a:r>
              <a:rPr lang="ru-RU" sz="1300" b="1" i="1" dirty="0"/>
              <a:t>операторе информационной платформы</a:t>
            </a:r>
          </a:p>
          <a:p>
            <a:pPr algn="ctr"/>
            <a:r>
              <a:rPr lang="ru-RU" sz="1300" dirty="0"/>
              <a:t>Обращение – на </a:t>
            </a:r>
            <a:r>
              <a:rPr lang="ru-RU" sz="1300" b="1" i="1" dirty="0"/>
              <a:t>операторе обмена ЦФА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80984005-9999-4FBA-8B75-229E347324CD}"/>
              </a:ext>
            </a:extLst>
          </p:cNvPr>
          <p:cNvCxnSpPr>
            <a:cxnSpLocks/>
          </p:cNvCxnSpPr>
          <p:nvPr/>
        </p:nvCxnSpPr>
        <p:spPr>
          <a:xfrm flipV="1">
            <a:off x="623392" y="3839677"/>
            <a:ext cx="11293465" cy="4355"/>
          </a:xfrm>
          <a:prstGeom prst="line">
            <a:avLst/>
          </a:prstGeom>
          <a:ln w="12700">
            <a:solidFill>
              <a:srgbClr val="E6E8E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10AD32F9-953E-464B-8168-5E756E52C37C}"/>
              </a:ext>
            </a:extLst>
          </p:cNvPr>
          <p:cNvSpPr txBox="1"/>
          <p:nvPr/>
        </p:nvSpPr>
        <p:spPr>
          <a:xfrm>
            <a:off x="9699367" y="6168047"/>
            <a:ext cx="21780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/>
              <a:t>Запрет</a:t>
            </a:r>
            <a:r>
              <a:rPr lang="ru-RU" sz="1300" dirty="0"/>
              <a:t> на выпуск и обращение в РФ</a:t>
            </a: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xmlns="" id="{4E0E97F9-9060-4BFE-9E69-ADA0CA30BF68}"/>
              </a:ext>
            </a:extLst>
          </p:cNvPr>
          <p:cNvCxnSpPr>
            <a:cxnSpLocks/>
          </p:cNvCxnSpPr>
          <p:nvPr/>
        </p:nvCxnSpPr>
        <p:spPr>
          <a:xfrm flipV="1">
            <a:off x="6084209" y="6055611"/>
            <a:ext cx="0" cy="710189"/>
          </a:xfrm>
          <a:prstGeom prst="line">
            <a:avLst/>
          </a:prstGeom>
          <a:ln w="12700">
            <a:solidFill>
              <a:srgbClr val="BABEC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xmlns="" id="{3E29C1D3-F505-4433-A49E-D927997098AA}"/>
              </a:ext>
            </a:extLst>
          </p:cNvPr>
          <p:cNvCxnSpPr>
            <a:cxnSpLocks/>
          </p:cNvCxnSpPr>
          <p:nvPr/>
        </p:nvCxnSpPr>
        <p:spPr>
          <a:xfrm flipV="1">
            <a:off x="9756617" y="3848388"/>
            <a:ext cx="0" cy="2917412"/>
          </a:xfrm>
          <a:prstGeom prst="line">
            <a:avLst/>
          </a:prstGeom>
          <a:ln w="12700">
            <a:solidFill>
              <a:srgbClr val="BABEC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xmlns="" id="{1E9C159C-ACB1-4AAC-8128-4FBEFD3A29ED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6738218" y="3680450"/>
            <a:ext cx="1545204" cy="313332"/>
          </a:xfrm>
          <a:prstGeom prst="straightConnector1">
            <a:avLst/>
          </a:prstGeom>
          <a:ln w="28575">
            <a:solidFill>
              <a:srgbClr val="A289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xmlns="" id="{98723B58-1A79-4CC5-B15A-B72E02A2EB1F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3569783" y="3607302"/>
            <a:ext cx="1540034" cy="394239"/>
          </a:xfrm>
          <a:prstGeom prst="straightConnector1">
            <a:avLst/>
          </a:prstGeom>
          <a:ln w="28575">
            <a:solidFill>
              <a:srgbClr val="A289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F4626EC3-0BD6-463E-926F-4F73B850C435}"/>
              </a:ext>
            </a:extLst>
          </p:cNvPr>
          <p:cNvCxnSpPr>
            <a:cxnSpLocks/>
          </p:cNvCxnSpPr>
          <p:nvPr/>
        </p:nvCxnSpPr>
        <p:spPr>
          <a:xfrm flipH="1">
            <a:off x="6027421" y="4235989"/>
            <a:ext cx="897487" cy="383304"/>
          </a:xfrm>
          <a:prstGeom prst="straightConnector1">
            <a:avLst/>
          </a:prstGeom>
          <a:ln w="28575">
            <a:solidFill>
              <a:srgbClr val="A289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07D397A3-3B32-40FB-A7AA-A5354CB15BB3}"/>
              </a:ext>
            </a:extLst>
          </p:cNvPr>
          <p:cNvCxnSpPr>
            <a:cxnSpLocks/>
          </p:cNvCxnSpPr>
          <p:nvPr/>
        </p:nvCxnSpPr>
        <p:spPr>
          <a:xfrm>
            <a:off x="4799785" y="4286356"/>
            <a:ext cx="930475" cy="330328"/>
          </a:xfrm>
          <a:prstGeom prst="straightConnector1">
            <a:avLst/>
          </a:prstGeom>
          <a:ln w="28575">
            <a:solidFill>
              <a:srgbClr val="A289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EF8CCD11-9C6A-4AF9-92C6-06FC776D0E61}"/>
              </a:ext>
            </a:extLst>
          </p:cNvPr>
          <p:cNvCxnSpPr>
            <a:cxnSpLocks/>
          </p:cNvCxnSpPr>
          <p:nvPr/>
        </p:nvCxnSpPr>
        <p:spPr>
          <a:xfrm>
            <a:off x="1841014" y="6044985"/>
            <a:ext cx="10055425" cy="0"/>
          </a:xfrm>
          <a:prstGeom prst="line">
            <a:avLst/>
          </a:prstGeom>
          <a:ln w="12700">
            <a:solidFill>
              <a:srgbClr val="BABEC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: один скругленный угол 44">
            <a:extLst>
              <a:ext uri="{FF2B5EF4-FFF2-40B4-BE49-F238E27FC236}">
                <a16:creationId xmlns:a16="http://schemas.microsoft.com/office/drawing/2014/main" xmlns="" id="{FD662CBE-2220-4CB2-9B3E-F114ECAE834D}"/>
              </a:ext>
            </a:extLst>
          </p:cNvPr>
          <p:cNvSpPr/>
          <p:nvPr/>
        </p:nvSpPr>
        <p:spPr>
          <a:xfrm flipV="1">
            <a:off x="1792977" y="3847314"/>
            <a:ext cx="10094728" cy="2929328"/>
          </a:xfrm>
          <a:prstGeom prst="round1Rect">
            <a:avLst>
              <a:gd name="adj" fmla="val 11464"/>
            </a:avLst>
          </a:prstGeom>
          <a:noFill/>
          <a:ln>
            <a:solidFill>
              <a:srgbClr val="373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911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7">
            <a:extLst>
              <a:ext uri="{FF2B5EF4-FFF2-40B4-BE49-F238E27FC236}">
                <a16:creationId xmlns:a16="http://schemas.microsoft.com/office/drawing/2014/main" xmlns="" id="{39B07ED9-FB3D-ED4A-92D5-A9407C7D8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631140"/>
            <a:ext cx="9841168" cy="20557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Пример : возможности для токенизации реальных активов</a:t>
            </a:r>
            <a:endParaRPr lang="ru-RU" dirty="0"/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F04C01D7-5F5C-CE49-A364-C93B84EA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44182" y="6492875"/>
            <a:ext cx="2743200" cy="365125"/>
          </a:xfrm>
        </p:spPr>
        <p:txBody>
          <a:bodyPr/>
          <a:lstStyle/>
          <a:p>
            <a:fld id="{A3699EA8-3079-483B-8494-DB3576BCABC5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7" name="Соединительная линия уступом 23">
            <a:extLst>
              <a:ext uri="{FF2B5EF4-FFF2-40B4-BE49-F238E27FC236}">
                <a16:creationId xmlns:a16="http://schemas.microsoft.com/office/drawing/2014/main" xmlns="" id="{2595E4BF-2FF9-4D35-B359-504A86B4DDC6}"/>
              </a:ext>
            </a:extLst>
          </p:cNvPr>
          <p:cNvCxnSpPr>
            <a:stCxn id="12" idx="2"/>
            <a:endCxn id="9" idx="2"/>
          </p:cNvCxnSpPr>
          <p:nvPr/>
        </p:nvCxnSpPr>
        <p:spPr>
          <a:xfrm rot="16200000" flipH="1">
            <a:off x="6223204" y="-1260036"/>
            <a:ext cx="2376" cy="7935536"/>
          </a:xfrm>
          <a:prstGeom prst="bentConnector3">
            <a:avLst>
              <a:gd name="adj1" fmla="val 9721212"/>
            </a:avLst>
          </a:prstGeom>
          <a:ln>
            <a:solidFill>
              <a:srgbClr val="A2895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ject 8">
            <a:extLst>
              <a:ext uri="{FF2B5EF4-FFF2-40B4-BE49-F238E27FC236}">
                <a16:creationId xmlns:a16="http://schemas.microsoft.com/office/drawing/2014/main" xmlns="" id="{CAD7DDE5-D87F-49AB-98A2-C2DC7CA1FD82}"/>
              </a:ext>
            </a:extLst>
          </p:cNvPr>
          <p:cNvSpPr/>
          <p:nvPr/>
        </p:nvSpPr>
        <p:spPr>
          <a:xfrm>
            <a:off x="4665341" y="2564904"/>
            <a:ext cx="3077939" cy="783814"/>
          </a:xfrm>
          <a:prstGeom prst="roundRect">
            <a:avLst/>
          </a:prstGeom>
          <a:solidFill>
            <a:srgbClr val="BABECE"/>
          </a:solidFill>
          <a:ln w="9525">
            <a:solidFill>
              <a:srgbClr val="373C4E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600" b="1" spc="-5" dirty="0">
                <a:solidFill>
                  <a:schemeClr val="tx1"/>
                </a:solidFill>
                <a:cs typeface="Cambria"/>
              </a:rPr>
              <a:t>Цифровой актив «отражает» реальный актив</a:t>
            </a:r>
            <a:endParaRPr sz="1600" b="1" spc="-10" dirty="0">
              <a:solidFill>
                <a:schemeClr val="tx1"/>
              </a:solidFill>
              <a:cs typeface="Cambria"/>
            </a:endParaRPr>
          </a:p>
        </p:txBody>
      </p:sp>
      <p:sp>
        <p:nvSpPr>
          <p:cNvPr id="9" name="object 19">
            <a:extLst>
              <a:ext uri="{FF2B5EF4-FFF2-40B4-BE49-F238E27FC236}">
                <a16:creationId xmlns:a16="http://schemas.microsoft.com/office/drawing/2014/main" xmlns="" id="{3732D13D-B6E0-4D14-A38B-BF0B1DF42214}"/>
              </a:ext>
            </a:extLst>
          </p:cNvPr>
          <p:cNvSpPr/>
          <p:nvPr/>
        </p:nvSpPr>
        <p:spPr>
          <a:xfrm>
            <a:off x="8819048" y="1890479"/>
            <a:ext cx="2746223" cy="818441"/>
          </a:xfrm>
          <a:prstGeom prst="roundRect">
            <a:avLst/>
          </a:prstGeom>
          <a:solidFill>
            <a:srgbClr val="373C4E"/>
          </a:solidFill>
          <a:ln>
            <a:noFill/>
          </a:ln>
        </p:spPr>
        <p:txBody>
          <a:bodyPr wrap="square" lIns="0" tIns="0" rIns="0" bIns="0" rtlCol="0"/>
          <a:lstStyle/>
          <a:p>
            <a:endParaRPr sz="1400">
              <a:solidFill>
                <a:schemeClr val="bg1"/>
              </a:solidFill>
            </a:endParaRPr>
          </a:p>
        </p:txBody>
      </p:sp>
      <p:sp>
        <p:nvSpPr>
          <p:cNvPr id="10" name="object 20">
            <a:extLst>
              <a:ext uri="{FF2B5EF4-FFF2-40B4-BE49-F238E27FC236}">
                <a16:creationId xmlns:a16="http://schemas.microsoft.com/office/drawing/2014/main" xmlns="" id="{0CF9CD4E-B59B-427D-98D0-5B5B163D24B1}"/>
              </a:ext>
            </a:extLst>
          </p:cNvPr>
          <p:cNvSpPr txBox="1"/>
          <p:nvPr/>
        </p:nvSpPr>
        <p:spPr>
          <a:xfrm>
            <a:off x="8963748" y="2015421"/>
            <a:ext cx="2415121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635" marR="5080" indent="-242570" algn="ctr">
              <a:lnSpc>
                <a:spcPct val="100000"/>
              </a:lnSpc>
              <a:spcBef>
                <a:spcPts val="95"/>
              </a:spcBef>
            </a:pPr>
            <a:r>
              <a:rPr lang="ru-RU" b="1" spc="-10" dirty="0">
                <a:solidFill>
                  <a:schemeClr val="bg1"/>
                </a:solidFill>
                <a:cs typeface="Cambria"/>
              </a:rPr>
              <a:t>Приобретатель цифрового актива</a:t>
            </a:r>
            <a:endParaRPr dirty="0">
              <a:solidFill>
                <a:schemeClr val="bg1"/>
              </a:solidFill>
              <a:cs typeface="Cambria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A87EFD85-3906-4AC0-A07D-C5ED4458F474}"/>
              </a:ext>
            </a:extLst>
          </p:cNvPr>
          <p:cNvGrpSpPr/>
          <p:nvPr/>
        </p:nvGrpSpPr>
        <p:grpSpPr>
          <a:xfrm>
            <a:off x="942474" y="1890479"/>
            <a:ext cx="2628300" cy="816065"/>
            <a:chOff x="695400" y="1317534"/>
            <a:chExt cx="2609140" cy="816065"/>
          </a:xfrm>
          <a:solidFill>
            <a:srgbClr val="373C4E"/>
          </a:solidFill>
        </p:grpSpPr>
        <p:sp>
          <p:nvSpPr>
            <p:cNvPr id="12" name="object 17">
              <a:extLst>
                <a:ext uri="{FF2B5EF4-FFF2-40B4-BE49-F238E27FC236}">
                  <a16:creationId xmlns:a16="http://schemas.microsoft.com/office/drawing/2014/main" xmlns="" id="{D98F421E-F0A9-445A-945C-6403B3104DC6}"/>
                </a:ext>
              </a:extLst>
            </p:cNvPr>
            <p:cNvSpPr/>
            <p:nvPr/>
          </p:nvSpPr>
          <p:spPr>
            <a:xfrm>
              <a:off x="695400" y="1317534"/>
              <a:ext cx="2609140" cy="816065"/>
            </a:xfrm>
            <a:prstGeom prst="roundRect">
              <a:avLst/>
            </a:prstGeom>
            <a:grpFill/>
            <a:ln w="28575">
              <a:noFill/>
            </a:ln>
          </p:spPr>
          <p:txBody>
            <a:bodyPr wrap="square" lIns="0" tIns="0" rIns="0" bIns="0" rtlCol="0"/>
            <a:lstStyle/>
            <a:p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" name="object 18">
              <a:extLst>
                <a:ext uri="{FF2B5EF4-FFF2-40B4-BE49-F238E27FC236}">
                  <a16:creationId xmlns:a16="http://schemas.microsoft.com/office/drawing/2014/main" xmlns="" id="{BBA2EB48-6267-49F6-9A90-0F9C3916D208}"/>
                </a:ext>
              </a:extLst>
            </p:cNvPr>
            <p:cNvSpPr txBox="1"/>
            <p:nvPr/>
          </p:nvSpPr>
          <p:spPr>
            <a:xfrm>
              <a:off x="769213" y="1441287"/>
              <a:ext cx="2502076" cy="566181"/>
            </a:xfrm>
            <a:prstGeom prst="rect">
              <a:avLst/>
            </a:prstGeom>
            <a:grpFill/>
            <a:ln w="28575">
              <a:noFill/>
            </a:ln>
          </p:spPr>
          <p:txBody>
            <a:bodyPr vert="horz" wrap="square" lIns="0" tIns="12065" rIns="0" bIns="0" rtlCol="0" anchor="ctr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5"/>
                </a:spcBef>
              </a:pPr>
              <a:r>
                <a:rPr lang="ru-RU" b="1" spc="-10" dirty="0">
                  <a:solidFill>
                    <a:schemeClr val="bg1"/>
                  </a:solidFill>
                  <a:cs typeface="Cambria"/>
                </a:rPr>
                <a:t>Эмитент цифрового актива</a:t>
              </a:r>
              <a:endParaRPr dirty="0">
                <a:solidFill>
                  <a:schemeClr val="bg1"/>
                </a:solidFill>
                <a:cs typeface="Cambria"/>
              </a:endParaRPr>
            </a:p>
          </p:txBody>
        </p:sp>
      </p:grpSp>
      <p:sp>
        <p:nvSpPr>
          <p:cNvPr id="14" name="object 26">
            <a:extLst>
              <a:ext uri="{FF2B5EF4-FFF2-40B4-BE49-F238E27FC236}">
                <a16:creationId xmlns:a16="http://schemas.microsoft.com/office/drawing/2014/main" xmlns="" id="{5D18813D-96BA-4B69-9638-DE147A1FCDA8}"/>
              </a:ext>
            </a:extLst>
          </p:cNvPr>
          <p:cNvSpPr/>
          <p:nvPr/>
        </p:nvSpPr>
        <p:spPr>
          <a:xfrm>
            <a:off x="7804937" y="1773471"/>
            <a:ext cx="307287" cy="299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15" name="object 27">
            <a:extLst>
              <a:ext uri="{FF2B5EF4-FFF2-40B4-BE49-F238E27FC236}">
                <a16:creationId xmlns:a16="http://schemas.microsoft.com/office/drawing/2014/main" xmlns="" id="{A7A6D4C2-F935-448F-AADB-817936D2ADA8}"/>
              </a:ext>
            </a:extLst>
          </p:cNvPr>
          <p:cNvSpPr/>
          <p:nvPr/>
        </p:nvSpPr>
        <p:spPr>
          <a:xfrm>
            <a:off x="7429617" y="1774291"/>
            <a:ext cx="293570" cy="3061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sp>
        <p:nvSpPr>
          <p:cNvPr id="16" name="object 28">
            <a:extLst>
              <a:ext uri="{FF2B5EF4-FFF2-40B4-BE49-F238E27FC236}">
                <a16:creationId xmlns:a16="http://schemas.microsoft.com/office/drawing/2014/main" xmlns="" id="{81A288DB-B538-45D6-BDA2-13239ADA1199}"/>
              </a:ext>
            </a:extLst>
          </p:cNvPr>
          <p:cNvSpPr/>
          <p:nvPr/>
        </p:nvSpPr>
        <p:spPr>
          <a:xfrm>
            <a:off x="7065976" y="1772816"/>
            <a:ext cx="282596" cy="293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9F46FDD7-0304-4089-92E2-EF3CCB3314FB}"/>
              </a:ext>
            </a:extLst>
          </p:cNvPr>
          <p:cNvCxnSpPr>
            <a:stCxn id="9" idx="1"/>
            <a:endCxn id="12" idx="3"/>
          </p:cNvCxnSpPr>
          <p:nvPr/>
        </p:nvCxnSpPr>
        <p:spPr>
          <a:xfrm flipH="1" flipV="1">
            <a:off x="3570774" y="2298512"/>
            <a:ext cx="5248274" cy="1188"/>
          </a:xfrm>
          <a:prstGeom prst="straightConnector1">
            <a:avLst/>
          </a:prstGeom>
          <a:ln>
            <a:solidFill>
              <a:srgbClr val="A2895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52">
            <a:extLst>
              <a:ext uri="{FF2B5EF4-FFF2-40B4-BE49-F238E27FC236}">
                <a16:creationId xmlns:a16="http://schemas.microsoft.com/office/drawing/2014/main" xmlns="" id="{18161689-5540-4AFF-88BB-6E6C82A47DBD}"/>
              </a:ext>
            </a:extLst>
          </p:cNvPr>
          <p:cNvSpPr/>
          <p:nvPr/>
        </p:nvSpPr>
        <p:spPr>
          <a:xfrm>
            <a:off x="8943089" y="3804762"/>
            <a:ext cx="2669409" cy="780256"/>
          </a:xfrm>
          <a:prstGeom prst="roundRect">
            <a:avLst/>
          </a:prstGeom>
          <a:solidFill>
            <a:srgbClr val="E6E8EE"/>
          </a:solidFill>
          <a:ln w="12700">
            <a:solidFill>
              <a:srgbClr val="373C4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2700" algn="ctr">
              <a:spcBef>
                <a:spcPts val="600"/>
              </a:spcBef>
            </a:pPr>
            <a:r>
              <a:rPr lang="ru-RU" sz="1400" spc="-10" dirty="0">
                <a:solidFill>
                  <a:schemeClr val="tx1"/>
                </a:solidFill>
                <a:cs typeface="Cambria"/>
              </a:rPr>
              <a:t>Право требовать передачи реального актива</a:t>
            </a:r>
          </a:p>
        </p:txBody>
      </p:sp>
      <p:cxnSp>
        <p:nvCxnSpPr>
          <p:cNvPr id="19" name="Соединительная линия уступом 57">
            <a:extLst>
              <a:ext uri="{FF2B5EF4-FFF2-40B4-BE49-F238E27FC236}">
                <a16:creationId xmlns:a16="http://schemas.microsoft.com/office/drawing/2014/main" xmlns="" id="{094279CB-ABA2-4E7B-BA3E-05A119EC5D5F}"/>
              </a:ext>
            </a:extLst>
          </p:cNvPr>
          <p:cNvCxnSpPr>
            <a:cxnSpLocks/>
            <a:stCxn id="8" idx="2"/>
            <a:endCxn id="23" idx="0"/>
          </p:cNvCxnSpPr>
          <p:nvPr/>
        </p:nvCxnSpPr>
        <p:spPr>
          <a:xfrm rot="5400000">
            <a:off x="4018208" y="1615417"/>
            <a:ext cx="452802" cy="3919405"/>
          </a:xfrm>
          <a:prstGeom prst="bentConnector3">
            <a:avLst>
              <a:gd name="adj1" fmla="val 50000"/>
            </a:avLst>
          </a:prstGeom>
          <a:ln>
            <a:solidFill>
              <a:srgbClr val="A2895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94">
            <a:extLst>
              <a:ext uri="{FF2B5EF4-FFF2-40B4-BE49-F238E27FC236}">
                <a16:creationId xmlns:a16="http://schemas.microsoft.com/office/drawing/2014/main" xmlns="" id="{05C6729D-65F1-4328-BED6-4337A204B9FB}"/>
              </a:ext>
            </a:extLst>
          </p:cNvPr>
          <p:cNvSpPr/>
          <p:nvPr/>
        </p:nvSpPr>
        <p:spPr>
          <a:xfrm>
            <a:off x="4869606" y="3826611"/>
            <a:ext cx="2669409" cy="780256"/>
          </a:xfrm>
          <a:prstGeom prst="roundRect">
            <a:avLst/>
          </a:prstGeom>
          <a:solidFill>
            <a:srgbClr val="E6E8EE"/>
          </a:solidFill>
          <a:ln w="12700">
            <a:solidFill>
              <a:srgbClr val="373C4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2700" algn="ctr">
              <a:spcBef>
                <a:spcPts val="600"/>
              </a:spcBef>
            </a:pPr>
            <a:r>
              <a:rPr lang="ru-RU" sz="1400" spc="-10" dirty="0">
                <a:solidFill>
                  <a:schemeClr val="tx1"/>
                </a:solidFill>
                <a:cs typeface="Cambria"/>
              </a:rPr>
              <a:t>Право собственности на реальный актив</a:t>
            </a:r>
          </a:p>
        </p:txBody>
      </p:sp>
      <p:sp>
        <p:nvSpPr>
          <p:cNvPr id="23" name="Скругленный прямоугольник 95">
            <a:extLst>
              <a:ext uri="{FF2B5EF4-FFF2-40B4-BE49-F238E27FC236}">
                <a16:creationId xmlns:a16="http://schemas.microsoft.com/office/drawing/2014/main" xmlns="" id="{346570FE-A290-4AC2-BA72-626991847381}"/>
              </a:ext>
            </a:extLst>
          </p:cNvPr>
          <p:cNvSpPr/>
          <p:nvPr/>
        </p:nvSpPr>
        <p:spPr>
          <a:xfrm>
            <a:off x="950201" y="3801520"/>
            <a:ext cx="2669409" cy="780256"/>
          </a:xfrm>
          <a:prstGeom prst="roundRect">
            <a:avLst/>
          </a:prstGeom>
          <a:solidFill>
            <a:srgbClr val="E6E8EE"/>
          </a:solidFill>
          <a:ln w="12700">
            <a:solidFill>
              <a:srgbClr val="373C4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2700" algn="ctr">
              <a:spcBef>
                <a:spcPts val="600"/>
              </a:spcBef>
            </a:pPr>
            <a:r>
              <a:rPr lang="ru-RU" sz="1400" spc="-10" dirty="0">
                <a:solidFill>
                  <a:schemeClr val="tx1"/>
                </a:solidFill>
                <a:cs typeface="Cambria"/>
              </a:rPr>
              <a:t>Право на стоимость реального актива</a:t>
            </a:r>
          </a:p>
        </p:txBody>
      </p:sp>
      <p:cxnSp>
        <p:nvCxnSpPr>
          <p:cNvPr id="26" name="Соединительная линия уступом 202">
            <a:extLst>
              <a:ext uri="{FF2B5EF4-FFF2-40B4-BE49-F238E27FC236}">
                <a16:creationId xmlns:a16="http://schemas.microsoft.com/office/drawing/2014/main" xmlns="" id="{E78D230E-D215-4D3C-AAA7-ADFC28392EF9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 rot="16200000" flipH="1">
            <a:off x="8013030" y="1539998"/>
            <a:ext cx="456044" cy="4073483"/>
          </a:xfrm>
          <a:prstGeom prst="bentConnector3">
            <a:avLst/>
          </a:prstGeom>
          <a:ln>
            <a:solidFill>
              <a:srgbClr val="A2895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2AD1A7F-F879-413A-9914-26982011367E}"/>
              </a:ext>
            </a:extLst>
          </p:cNvPr>
          <p:cNvSpPr txBox="1"/>
          <p:nvPr/>
        </p:nvSpPr>
        <p:spPr>
          <a:xfrm>
            <a:off x="2421828" y="4877946"/>
            <a:ext cx="905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ЦФА</a:t>
            </a:r>
          </a:p>
        </p:txBody>
      </p:sp>
      <p:pic>
        <p:nvPicPr>
          <p:cNvPr id="29" name="Picture 6" descr="Иконка галочка, отметка, success, размер 16x16 | id44439 | iconbird.com">
            <a:extLst>
              <a:ext uri="{FF2B5EF4-FFF2-40B4-BE49-F238E27FC236}">
                <a16:creationId xmlns:a16="http://schemas.microsoft.com/office/drawing/2014/main" xmlns="" id="{DA5EA1F1-71D6-45B6-9996-4EA4F10E5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343" y="4732580"/>
            <a:ext cx="530667" cy="53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Иконка удалить, закрыть, крестик, delete, размер 64x64 | id42072 |  iconbird.com">
            <a:extLst>
              <a:ext uri="{FF2B5EF4-FFF2-40B4-BE49-F238E27FC236}">
                <a16:creationId xmlns:a16="http://schemas.microsoft.com/office/drawing/2014/main" xmlns="" id="{529CBD37-90E0-4C07-B322-10C9CF9EA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821" y="4779810"/>
            <a:ext cx="371991" cy="37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Иконка галочка, отметка, success, размер 16x16 | id44439 | iconbird.com">
            <a:extLst>
              <a:ext uri="{FF2B5EF4-FFF2-40B4-BE49-F238E27FC236}">
                <a16:creationId xmlns:a16="http://schemas.microsoft.com/office/drawing/2014/main" xmlns="" id="{431C7B33-593B-4939-AB41-916707D58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461" y="4770541"/>
            <a:ext cx="530667" cy="53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CE280CD-5A0F-4293-97A7-F25F2D65ADC5}"/>
              </a:ext>
            </a:extLst>
          </p:cNvPr>
          <p:cNvSpPr txBox="1"/>
          <p:nvPr/>
        </p:nvSpPr>
        <p:spPr>
          <a:xfrm>
            <a:off x="10519856" y="4844024"/>
            <a:ext cx="9050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УЦП</a:t>
            </a:r>
          </a:p>
        </p:txBody>
      </p:sp>
      <p:pic>
        <p:nvPicPr>
          <p:cNvPr id="34" name="Picture 8" descr="Иконка удалить, закрыть, крестик, delete, размер 64x64 | id42072 |  iconbird.com">
            <a:extLst>
              <a:ext uri="{FF2B5EF4-FFF2-40B4-BE49-F238E27FC236}">
                <a16:creationId xmlns:a16="http://schemas.microsoft.com/office/drawing/2014/main" xmlns="" id="{18BA6802-2D70-4670-A2F7-9BC3C7882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867" y="1734336"/>
            <a:ext cx="371991" cy="37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Иконка «Рубль» — скачай бесплатно PNG и векторе">
            <a:extLst>
              <a:ext uri="{FF2B5EF4-FFF2-40B4-BE49-F238E27FC236}">
                <a16:creationId xmlns:a16="http://schemas.microsoft.com/office/drawing/2014/main" xmlns="" id="{C31680BF-2517-4FA5-94F3-5EA1DEB24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441" y="1768763"/>
            <a:ext cx="329503" cy="32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Иконка галочка, отметка, success, размер 16x16 | id44439 | iconbird.com">
            <a:extLst>
              <a:ext uri="{FF2B5EF4-FFF2-40B4-BE49-F238E27FC236}">
                <a16:creationId xmlns:a16="http://schemas.microsoft.com/office/drawing/2014/main" xmlns="" id="{2F8E47F9-B68C-4200-A619-011FA2CE0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99" y="1628800"/>
            <a:ext cx="530667" cy="53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xmlns="" id="{38789CC4-A731-406E-9DE5-B973291F0391}"/>
              </a:ext>
            </a:extLst>
          </p:cNvPr>
          <p:cNvCxnSpPr>
            <a:stCxn id="8" idx="2"/>
            <a:endCxn id="22" idx="0"/>
          </p:cNvCxnSpPr>
          <p:nvPr/>
        </p:nvCxnSpPr>
        <p:spPr>
          <a:xfrm>
            <a:off x="6204311" y="3348718"/>
            <a:ext cx="0" cy="477893"/>
          </a:xfrm>
          <a:prstGeom prst="straightConnector1">
            <a:avLst/>
          </a:prstGeom>
          <a:ln>
            <a:solidFill>
              <a:srgbClr val="A2895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52">
            <a:extLst>
              <a:ext uri="{FF2B5EF4-FFF2-40B4-BE49-F238E27FC236}">
                <a16:creationId xmlns:a16="http://schemas.microsoft.com/office/drawing/2014/main" xmlns="" id="{4096E075-33B2-4953-B84E-44262D1C5E53}"/>
              </a:ext>
            </a:extLst>
          </p:cNvPr>
          <p:cNvSpPr/>
          <p:nvPr/>
        </p:nvSpPr>
        <p:spPr>
          <a:xfrm>
            <a:off x="4938759" y="5546075"/>
            <a:ext cx="2669409" cy="780256"/>
          </a:xfrm>
          <a:prstGeom prst="roundRect">
            <a:avLst/>
          </a:prstGeom>
          <a:solidFill>
            <a:srgbClr val="E6E8EE"/>
          </a:solidFill>
          <a:ln w="12700">
            <a:solidFill>
              <a:srgbClr val="373C4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2700" algn="ctr">
              <a:spcBef>
                <a:spcPts val="600"/>
              </a:spcBef>
            </a:pPr>
            <a:r>
              <a:rPr lang="ru-RU" sz="1400" spc="-10" dirty="0">
                <a:solidFill>
                  <a:schemeClr val="tx1"/>
                </a:solidFill>
                <a:cs typeface="Cambria"/>
              </a:rPr>
              <a:t>Право на стоимость реального актива </a:t>
            </a:r>
            <a:r>
              <a:rPr lang="ru-RU" sz="1400" b="1" spc="-10" dirty="0">
                <a:solidFill>
                  <a:schemeClr val="tx1"/>
                </a:solidFill>
                <a:cs typeface="Cambria"/>
              </a:rPr>
              <a:t>или</a:t>
            </a:r>
            <a:r>
              <a:rPr lang="ru-RU" sz="1400" spc="-10" dirty="0">
                <a:solidFill>
                  <a:schemeClr val="tx1"/>
                </a:solidFill>
                <a:cs typeface="Cambria"/>
              </a:rPr>
              <a:t> право требовать передачи реального актива</a:t>
            </a:r>
          </a:p>
        </p:txBody>
      </p:sp>
      <p:pic>
        <p:nvPicPr>
          <p:cNvPr id="45" name="Picture 6" descr="Иконка галочка, отметка, success, размер 16x16 | id44439 | iconbird.com">
            <a:extLst>
              <a:ext uri="{FF2B5EF4-FFF2-40B4-BE49-F238E27FC236}">
                <a16:creationId xmlns:a16="http://schemas.microsoft.com/office/drawing/2014/main" xmlns="" id="{6A208FC0-D9C1-4F9C-9B83-6F6A12C0A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622" y="5376105"/>
            <a:ext cx="530667" cy="53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0DB6E68F-D7DF-417B-8314-C05A5262AC21}"/>
              </a:ext>
            </a:extLst>
          </p:cNvPr>
          <p:cNvSpPr txBox="1"/>
          <p:nvPr/>
        </p:nvSpPr>
        <p:spPr>
          <a:xfrm>
            <a:off x="7392144" y="6064720"/>
            <a:ext cx="1924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«Гибридные» цифровые права</a:t>
            </a:r>
          </a:p>
        </p:txBody>
      </p:sp>
      <p:cxnSp>
        <p:nvCxnSpPr>
          <p:cNvPr id="47" name="Соединительная линия уступом 57">
            <a:extLst>
              <a:ext uri="{FF2B5EF4-FFF2-40B4-BE49-F238E27FC236}">
                <a16:creationId xmlns:a16="http://schemas.microsoft.com/office/drawing/2014/main" xmlns="" id="{8AC1A9EE-1824-48E5-AEB6-CC421E9E6E10}"/>
              </a:ext>
            </a:extLst>
          </p:cNvPr>
          <p:cNvCxnSpPr>
            <a:cxnSpLocks/>
            <a:stCxn id="23" idx="3"/>
            <a:endCxn id="44" idx="1"/>
          </p:cNvCxnSpPr>
          <p:nvPr/>
        </p:nvCxnSpPr>
        <p:spPr>
          <a:xfrm>
            <a:off x="3619610" y="4191648"/>
            <a:ext cx="1319149" cy="1744555"/>
          </a:xfrm>
          <a:prstGeom prst="bentConnector3">
            <a:avLst>
              <a:gd name="adj1" fmla="val 27857"/>
            </a:avLst>
          </a:prstGeom>
          <a:ln>
            <a:solidFill>
              <a:srgbClr val="A2895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7">
            <a:extLst>
              <a:ext uri="{FF2B5EF4-FFF2-40B4-BE49-F238E27FC236}">
                <a16:creationId xmlns:a16="http://schemas.microsoft.com/office/drawing/2014/main" xmlns="" id="{D276B9B0-C8BE-490A-9450-4A7F0C60A0F1}"/>
              </a:ext>
            </a:extLst>
          </p:cNvPr>
          <p:cNvCxnSpPr>
            <a:cxnSpLocks/>
            <a:stCxn id="18" idx="1"/>
            <a:endCxn id="44" idx="3"/>
          </p:cNvCxnSpPr>
          <p:nvPr/>
        </p:nvCxnSpPr>
        <p:spPr>
          <a:xfrm rot="10800000" flipV="1">
            <a:off x="7608169" y="4194889"/>
            <a:ext cx="1334921" cy="1741313"/>
          </a:xfrm>
          <a:prstGeom prst="bentConnector3">
            <a:avLst>
              <a:gd name="adj1" fmla="val 25264"/>
            </a:avLst>
          </a:prstGeom>
          <a:ln>
            <a:solidFill>
              <a:srgbClr val="A2895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xmlns="" id="{EC6E21E1-6135-49E5-88AB-355B9FD8A00D}"/>
              </a:ext>
            </a:extLst>
          </p:cNvPr>
          <p:cNvGrpSpPr/>
          <p:nvPr/>
        </p:nvGrpSpPr>
        <p:grpSpPr>
          <a:xfrm>
            <a:off x="9390413" y="5641439"/>
            <a:ext cx="541973" cy="526943"/>
            <a:chOff x="1160845" y="5546075"/>
            <a:chExt cx="541973" cy="526943"/>
          </a:xfrm>
        </p:grpSpPr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xmlns="" id="{230C7DC4-64FC-4F69-91A8-D4584E67C2C0}"/>
                </a:ext>
              </a:extLst>
            </p:cNvPr>
            <p:cNvSpPr/>
            <p:nvPr/>
          </p:nvSpPr>
          <p:spPr>
            <a:xfrm>
              <a:off x="1160845" y="5546075"/>
              <a:ext cx="470659" cy="470659"/>
            </a:xfrm>
            <a:prstGeom prst="ellipse">
              <a:avLst/>
            </a:prstGeom>
            <a:solidFill>
              <a:srgbClr val="FCD986"/>
            </a:solidFill>
            <a:ln>
              <a:solidFill>
                <a:srgbClr val="373C4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EB4723D1-F6E8-44B8-9A5F-FBBB25212CFF}"/>
                </a:ext>
              </a:extLst>
            </p:cNvPr>
            <p:cNvSpPr txBox="1"/>
            <p:nvPr/>
          </p:nvSpPr>
          <p:spPr>
            <a:xfrm>
              <a:off x="1232159" y="5549798"/>
              <a:ext cx="47065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sz="2800" b="1" dirty="0">
                  <a:solidFill>
                    <a:srgbClr val="373C4E"/>
                  </a:solidFill>
                  <a:latin typeface="Calibri (Заголовки)"/>
                </a:rPr>
                <a:t>!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2D10B6E3-F24B-48E7-8815-CA7D6A095062}"/>
              </a:ext>
            </a:extLst>
          </p:cNvPr>
          <p:cNvSpPr txBox="1"/>
          <p:nvPr/>
        </p:nvSpPr>
        <p:spPr>
          <a:xfrm>
            <a:off x="9932386" y="5423913"/>
            <a:ext cx="20534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Ограничения на приобретение ЦФА неквалифицированными инвесторами</a:t>
            </a:r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xmlns="" id="{2F50554B-E646-466B-977D-0DFC1B2B7D94}"/>
              </a:ext>
            </a:extLst>
          </p:cNvPr>
          <p:cNvGrpSpPr/>
          <p:nvPr/>
        </p:nvGrpSpPr>
        <p:grpSpPr>
          <a:xfrm>
            <a:off x="1101414" y="5720880"/>
            <a:ext cx="524335" cy="475080"/>
            <a:chOff x="496724" y="5885559"/>
            <a:chExt cx="524335" cy="475080"/>
          </a:xfrm>
        </p:grpSpPr>
        <p:sp>
          <p:nvSpPr>
            <p:cNvPr id="67" name="Oval 35">
              <a:extLst>
                <a:ext uri="{FF2B5EF4-FFF2-40B4-BE49-F238E27FC236}">
                  <a16:creationId xmlns:a16="http://schemas.microsoft.com/office/drawing/2014/main" xmlns="" id="{C7319593-9347-4336-BB41-1DA91C8EBE23}"/>
                </a:ext>
              </a:extLst>
            </p:cNvPr>
            <p:cNvSpPr/>
            <p:nvPr/>
          </p:nvSpPr>
          <p:spPr>
            <a:xfrm>
              <a:off x="496724" y="5885559"/>
              <a:ext cx="524335" cy="46915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A2895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68" name="Picture 32" descr="A picture containing fence&#10;&#10;Description automatically generated">
              <a:extLst>
                <a:ext uri="{FF2B5EF4-FFF2-40B4-BE49-F238E27FC236}">
                  <a16:creationId xmlns:a16="http://schemas.microsoft.com/office/drawing/2014/main" xmlns="" id="{5954B592-E159-4204-945B-402D3DA76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alphaModFix amt="60000"/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xmlns="" r:id="rId9"/>
                </a:ext>
              </a:extLst>
            </a:blip>
            <a:stretch>
              <a:fillRect/>
            </a:stretch>
          </p:blipFill>
          <p:spPr>
            <a:xfrm>
              <a:off x="521351" y="5885559"/>
              <a:ext cx="475080" cy="475080"/>
            </a:xfrm>
            <a:prstGeom prst="rect">
              <a:avLst/>
            </a:prstGeom>
          </p:spPr>
        </p:pic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1C0FA64D-E050-447D-909E-ED7BB21DA241}"/>
              </a:ext>
            </a:extLst>
          </p:cNvPr>
          <p:cNvSpPr txBox="1"/>
          <p:nvPr/>
        </p:nvSpPr>
        <p:spPr>
          <a:xfrm>
            <a:off x="1730634" y="5597501"/>
            <a:ext cx="205345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/>
              <a:t>Возможность предусмотреть обеспечение по ЦФА</a:t>
            </a:r>
          </a:p>
        </p:txBody>
      </p:sp>
    </p:spTree>
    <p:extLst>
      <p:ext uri="{BB962C8B-B14F-4D97-AF65-F5344CB8AC3E}">
        <p14:creationId xmlns:p14="http://schemas.microsoft.com/office/powerpoint/2010/main" val="115079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2AC9F989-F05B-431F-9DAE-26568D583961}"/>
              </a:ext>
            </a:extLst>
          </p:cNvPr>
          <p:cNvSpPr/>
          <p:nvPr/>
        </p:nvSpPr>
        <p:spPr>
          <a:xfrm>
            <a:off x="983432" y="1700808"/>
            <a:ext cx="10329726" cy="4608511"/>
          </a:xfrm>
          <a:prstGeom prst="roundRect">
            <a:avLst/>
          </a:prstGeom>
          <a:solidFill>
            <a:srgbClr val="BABE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7">
            <a:extLst>
              <a:ext uri="{FF2B5EF4-FFF2-40B4-BE49-F238E27FC236}">
                <a16:creationId xmlns:a16="http://schemas.microsoft.com/office/drawing/2014/main" xmlns="" id="{39B07ED9-FB3D-ED4A-92D5-A9407C7D8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336" y="480513"/>
            <a:ext cx="9409120" cy="307778"/>
          </a:xfrm>
        </p:spPr>
        <p:txBody>
          <a:bodyPr>
            <a:normAutofit fontScale="90000"/>
          </a:bodyPr>
          <a:lstStyle/>
          <a:p>
            <a:r>
              <a:rPr lang="ru-RU" dirty="0"/>
              <a:t>Открытые вопросы текущего регулирования</a:t>
            </a:r>
          </a:p>
        </p:txBody>
      </p:sp>
      <p:sp>
        <p:nvSpPr>
          <p:cNvPr id="4" name="Номер слайда 2">
            <a:extLst>
              <a:ext uri="{FF2B5EF4-FFF2-40B4-BE49-F238E27FC236}">
                <a16:creationId xmlns:a16="http://schemas.microsoft.com/office/drawing/2014/main" xmlns="" id="{F04C01D7-5F5C-CE49-A364-C93B84EA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44182" y="6492875"/>
            <a:ext cx="2743200" cy="365125"/>
          </a:xfrm>
        </p:spPr>
        <p:txBody>
          <a:bodyPr/>
          <a:lstStyle/>
          <a:p>
            <a:fld id="{A3699EA8-3079-483B-8494-DB3576BCABC5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Прямоугольник: один скругленный угол 2">
            <a:extLst>
              <a:ext uri="{FF2B5EF4-FFF2-40B4-BE49-F238E27FC236}">
                <a16:creationId xmlns:a16="http://schemas.microsoft.com/office/drawing/2014/main" xmlns="" id="{90FA8B44-0E5E-4457-A918-2D0838ED1E6F}"/>
              </a:ext>
            </a:extLst>
          </p:cNvPr>
          <p:cNvSpPr/>
          <p:nvPr/>
        </p:nvSpPr>
        <p:spPr>
          <a:xfrm flipH="1">
            <a:off x="791335" y="1530732"/>
            <a:ext cx="5272348" cy="2376264"/>
          </a:xfrm>
          <a:prstGeom prst="round1Rect">
            <a:avLst/>
          </a:prstGeom>
          <a:solidFill>
            <a:srgbClr val="E6E8EE"/>
          </a:solidFill>
          <a:ln>
            <a:solidFill>
              <a:srgbClr val="373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один скругленный угол 6">
            <a:extLst>
              <a:ext uri="{FF2B5EF4-FFF2-40B4-BE49-F238E27FC236}">
                <a16:creationId xmlns:a16="http://schemas.microsoft.com/office/drawing/2014/main" xmlns="" id="{BA595CB8-82BE-4494-ADCA-316BE0175777}"/>
              </a:ext>
            </a:extLst>
          </p:cNvPr>
          <p:cNvSpPr/>
          <p:nvPr/>
        </p:nvSpPr>
        <p:spPr>
          <a:xfrm flipH="1" flipV="1">
            <a:off x="792121" y="4090198"/>
            <a:ext cx="5272348" cy="2376264"/>
          </a:xfrm>
          <a:prstGeom prst="round1Rect">
            <a:avLst/>
          </a:prstGeom>
          <a:solidFill>
            <a:srgbClr val="E6E8EE"/>
          </a:solidFill>
          <a:ln>
            <a:solidFill>
              <a:srgbClr val="373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: один скругленный угол 7">
            <a:extLst>
              <a:ext uri="{FF2B5EF4-FFF2-40B4-BE49-F238E27FC236}">
                <a16:creationId xmlns:a16="http://schemas.microsoft.com/office/drawing/2014/main" xmlns="" id="{03ABDF15-EAAB-47D8-9BCD-06BD82C7B3FF}"/>
              </a:ext>
            </a:extLst>
          </p:cNvPr>
          <p:cNvSpPr/>
          <p:nvPr/>
        </p:nvSpPr>
        <p:spPr>
          <a:xfrm>
            <a:off x="6255518" y="1530732"/>
            <a:ext cx="5204989" cy="2376264"/>
          </a:xfrm>
          <a:prstGeom prst="round1Rect">
            <a:avLst/>
          </a:prstGeom>
          <a:solidFill>
            <a:srgbClr val="E6E8EE"/>
          </a:solidFill>
          <a:ln>
            <a:solidFill>
              <a:srgbClr val="373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: один скругленный угол 8">
            <a:extLst>
              <a:ext uri="{FF2B5EF4-FFF2-40B4-BE49-F238E27FC236}">
                <a16:creationId xmlns:a16="http://schemas.microsoft.com/office/drawing/2014/main" xmlns="" id="{1F353A94-7B15-4C1D-AF05-229E07A8E449}"/>
              </a:ext>
            </a:extLst>
          </p:cNvPr>
          <p:cNvSpPr/>
          <p:nvPr/>
        </p:nvSpPr>
        <p:spPr>
          <a:xfrm flipV="1">
            <a:off x="6255518" y="4090198"/>
            <a:ext cx="5201662" cy="2376264"/>
          </a:xfrm>
          <a:prstGeom prst="round1Rect">
            <a:avLst/>
          </a:prstGeom>
          <a:solidFill>
            <a:srgbClr val="E6E8EE"/>
          </a:solidFill>
          <a:ln>
            <a:solidFill>
              <a:srgbClr val="373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011650B4-ABE2-45EF-932F-6C9868D4976C}"/>
              </a:ext>
            </a:extLst>
          </p:cNvPr>
          <p:cNvSpPr/>
          <p:nvPr/>
        </p:nvSpPr>
        <p:spPr>
          <a:xfrm>
            <a:off x="5029399" y="2660372"/>
            <a:ext cx="2277224" cy="2277224"/>
          </a:xfrm>
          <a:prstGeom prst="ellipse">
            <a:avLst/>
          </a:prstGeom>
          <a:solidFill>
            <a:srgbClr val="373C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Условия для «бесшовной» работы рынка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297E708-9917-4CCC-AE8B-E95BD7D9472E}"/>
              </a:ext>
            </a:extLst>
          </p:cNvPr>
          <p:cNvSpPr txBox="1"/>
          <p:nvPr/>
        </p:nvSpPr>
        <p:spPr>
          <a:xfrm>
            <a:off x="878841" y="1700808"/>
            <a:ext cx="505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Рейтингование и ЦФА для неквал. инвесторов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6559DB7-F5EE-47F0-9595-58275ABB2924}"/>
              </a:ext>
            </a:extLst>
          </p:cNvPr>
          <p:cNvSpPr txBox="1"/>
          <p:nvPr/>
        </p:nvSpPr>
        <p:spPr>
          <a:xfrm>
            <a:off x="6510967" y="4221088"/>
            <a:ext cx="505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Надзорная функция регулятора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1B51100-C2E5-47D1-BB36-AA25E7D9B66E}"/>
              </a:ext>
            </a:extLst>
          </p:cNvPr>
          <p:cNvSpPr txBox="1"/>
          <p:nvPr/>
        </p:nvSpPr>
        <p:spPr>
          <a:xfrm>
            <a:off x="767408" y="4387465"/>
            <a:ext cx="505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Допуск иностранных токенов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E0AF38E-8305-42D3-A6B7-1CFEFDCF22DA}"/>
              </a:ext>
            </a:extLst>
          </p:cNvPr>
          <p:cNvSpPr txBox="1"/>
          <p:nvPr/>
        </p:nvSpPr>
        <p:spPr>
          <a:xfrm>
            <a:off x="6514234" y="1700808"/>
            <a:ext cx="505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Налоги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7A04A33-B056-4562-A4F1-CC3481801FF9}"/>
              </a:ext>
            </a:extLst>
          </p:cNvPr>
          <p:cNvSpPr txBox="1"/>
          <p:nvPr/>
        </p:nvSpPr>
        <p:spPr>
          <a:xfrm>
            <a:off x="878841" y="1988840"/>
            <a:ext cx="449707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Указание ЦБ N 5635-У («Указание»): если </a:t>
            </a:r>
            <a:r>
              <a:rPr lang="ru-RU" sz="1400" b="1" dirty="0">
                <a:ea typeface="+mn-lt"/>
                <a:cs typeface="+mn-lt"/>
                <a:sym typeface="Helvetica Neue"/>
              </a:rPr>
              <a:t>ЦФА зависят от событий в будущем или привязаны к рыночной стоимости актива</a:t>
            </a:r>
            <a:r>
              <a:rPr lang="ru-RU" sz="1400" dirty="0">
                <a:ea typeface="+mn-lt"/>
                <a:cs typeface="+mn-lt"/>
                <a:sym typeface="Helvetica Neue"/>
              </a:rPr>
              <a:t> не могут предлагаться неквалам 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НО: если такие инструменты получат кредитный рейтинг, то могут (долговые </a:t>
            </a:r>
            <a:r>
              <a:rPr lang="en-US" sz="1400" dirty="0"/>
              <a:t>v. </a:t>
            </a:r>
            <a:r>
              <a:rPr lang="ru-RU" sz="1400" dirty="0"/>
              <a:t>долевые)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! ЦФА на высококачественные активы (акции «голубых фишек») для неквал. инвесторов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73B2D8C-BBBC-49D7-A764-F0E991234C83}"/>
              </a:ext>
            </a:extLst>
          </p:cNvPr>
          <p:cNvSpPr txBox="1"/>
          <p:nvPr/>
        </p:nvSpPr>
        <p:spPr>
          <a:xfrm>
            <a:off x="1055440" y="4869160"/>
            <a:ext cx="46062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ФЗ о ЦФА дает возможность обращения на ООЦФА иностранных ЦФА. Требуется регуляторный порядок квалификации токенов в качестве иностранных ЦФА, порядок их допуска к обращению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6C6B1FB-7313-4DFB-B753-892AC2BFE6AD}"/>
              </a:ext>
            </a:extLst>
          </p:cNvPr>
          <p:cNvSpPr txBox="1"/>
          <p:nvPr/>
        </p:nvSpPr>
        <p:spPr>
          <a:xfrm>
            <a:off x="6960096" y="4561964"/>
            <a:ext cx="41292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Подход к надзору за деятельностью ОИС и ООЦФА в процессе разработки регулятором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706EA3F-2FEC-48AE-8B8A-70C2555F1671}"/>
              </a:ext>
            </a:extLst>
          </p:cNvPr>
          <p:cNvSpPr txBox="1"/>
          <p:nvPr/>
        </p:nvSpPr>
        <p:spPr>
          <a:xfrm>
            <a:off x="6282760" y="5355793"/>
            <a:ext cx="522144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Возможность учитывать собственные средства на номинальном счете для ОИС и вести реестр бенефициаров номинального счета (изменения в Закон о ЦФА)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Возможности для пилотирования </a:t>
            </a:r>
            <a:r>
              <a:rPr lang="en-US" sz="1400" dirty="0"/>
              <a:t>CBDC FinTech</a:t>
            </a:r>
            <a:r>
              <a:rPr lang="ru-RU" sz="1400" dirty="0"/>
              <a:t> компаниями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2B0A8E7-0B82-46AB-A88D-5C603924A146}"/>
              </a:ext>
            </a:extLst>
          </p:cNvPr>
          <p:cNvSpPr txBox="1"/>
          <p:nvPr/>
        </p:nvSpPr>
        <p:spPr>
          <a:xfrm>
            <a:off x="6600056" y="1988840"/>
            <a:ext cx="471310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Оптимизация налоговой нагрузки на инструменты (НДС – сближение режима с другими имущественными правами)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07345C0E-2580-4F8A-A61A-BF01210B9313}"/>
              </a:ext>
            </a:extLst>
          </p:cNvPr>
          <p:cNvSpPr txBox="1"/>
          <p:nvPr/>
        </p:nvSpPr>
        <p:spPr>
          <a:xfrm>
            <a:off x="7104010" y="2708920"/>
            <a:ext cx="41045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Оптимизация налоговой нагрузки на инфраструктуру (освобождение услуг от налогообложения, возложение обязанностей налогового агента на ОИС)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2AAE402-14AB-47EF-9956-19ADF03625D3}"/>
              </a:ext>
            </a:extLst>
          </p:cNvPr>
          <p:cNvSpPr txBox="1"/>
          <p:nvPr/>
        </p:nvSpPr>
        <p:spPr>
          <a:xfrm>
            <a:off x="6456040" y="5075892"/>
            <a:ext cx="505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Учет денег </a:t>
            </a:r>
          </a:p>
        </p:txBody>
      </p:sp>
    </p:spTree>
    <p:extLst>
      <p:ext uri="{BB962C8B-B14F-4D97-AF65-F5344CB8AC3E}">
        <p14:creationId xmlns:p14="http://schemas.microsoft.com/office/powerpoint/2010/main" val="2148882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Презентация6" id="{6E6DB4ED-5C0E-45B6-8B72-73C05F32ED93}" vid="{480EF571-3F58-4A5F-A79B-E5F978FD2FB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 FCG</Template>
  <TotalTime>4597</TotalTime>
  <Words>988</Words>
  <Application>Microsoft Office PowerPoint</Application>
  <PresentationFormat>Произвольный</PresentationFormat>
  <Paragraphs>135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Регуляторные предпосылки становления цифрового финансового рынка в РФ   Алевтина Камелькова  Основатель и управляющий партнер Findustrial Consulting Group  Член Экспертного совета при Координационном совете РСПП по вопросам цифровизации</vt:lpstr>
      <vt:lpstr>Регулирование цифровых прав в РФ во временном контексте</vt:lpstr>
      <vt:lpstr>Российский подход в международном контексте регулирования </vt:lpstr>
      <vt:lpstr>Система регулирования цифровых прав в РФ: 2021</vt:lpstr>
      <vt:lpstr>Пример : возможности для токенизации реальных активов</vt:lpstr>
      <vt:lpstr>Открытые вопросы текущего регулирования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FCG</dc:creator>
  <cp:lastModifiedBy>Сураев Александр Сергеевич</cp:lastModifiedBy>
  <cp:revision>204</cp:revision>
  <cp:lastPrinted>2020-03-18T13:08:50Z</cp:lastPrinted>
  <dcterms:created xsi:type="dcterms:W3CDTF">2020-02-05T08:59:45Z</dcterms:created>
  <dcterms:modified xsi:type="dcterms:W3CDTF">2021-05-18T10:28:05Z</dcterms:modified>
</cp:coreProperties>
</file>